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382" r:id="rId3"/>
    <p:sldId id="383" r:id="rId4"/>
    <p:sldId id="384" r:id="rId5"/>
    <p:sldId id="385" r:id="rId6"/>
    <p:sldId id="257" r:id="rId7"/>
    <p:sldId id="264" r:id="rId8"/>
    <p:sldId id="258" r:id="rId9"/>
    <p:sldId id="386" r:id="rId10"/>
    <p:sldId id="266" r:id="rId11"/>
    <p:sldId id="265" r:id="rId12"/>
    <p:sldId id="267" r:id="rId13"/>
    <p:sldId id="268" r:id="rId14"/>
    <p:sldId id="269" r:id="rId15"/>
    <p:sldId id="261" r:id="rId16"/>
    <p:sldId id="270" r:id="rId17"/>
    <p:sldId id="259" r:id="rId18"/>
    <p:sldId id="263" r:id="rId19"/>
    <p:sldId id="260" r:id="rId20"/>
    <p:sldId id="387" r:id="rId21"/>
    <p:sldId id="271" r:id="rId22"/>
    <p:sldId id="274" r:id="rId23"/>
    <p:sldId id="275" r:id="rId24"/>
    <p:sldId id="276" r:id="rId25"/>
    <p:sldId id="278" r:id="rId26"/>
    <p:sldId id="279" r:id="rId27"/>
    <p:sldId id="280" r:id="rId28"/>
    <p:sldId id="283" r:id="rId29"/>
    <p:sldId id="372" r:id="rId30"/>
    <p:sldId id="373" r:id="rId31"/>
    <p:sldId id="374" r:id="rId32"/>
    <p:sldId id="375" r:id="rId33"/>
    <p:sldId id="281" r:id="rId34"/>
    <p:sldId id="284" r:id="rId35"/>
    <p:sldId id="282" r:id="rId36"/>
    <p:sldId id="277" r:id="rId37"/>
    <p:sldId id="262" r:id="rId38"/>
    <p:sldId id="285" r:id="rId39"/>
    <p:sldId id="361" r:id="rId40"/>
    <p:sldId id="286" r:id="rId41"/>
    <p:sldId id="287" r:id="rId42"/>
    <p:sldId id="288" r:id="rId43"/>
    <p:sldId id="353" r:id="rId44"/>
    <p:sldId id="289" r:id="rId45"/>
    <p:sldId id="290" r:id="rId46"/>
    <p:sldId id="291" r:id="rId47"/>
    <p:sldId id="376" r:id="rId48"/>
    <p:sldId id="292" r:id="rId49"/>
    <p:sldId id="293" r:id="rId50"/>
    <p:sldId id="294" r:id="rId51"/>
    <p:sldId id="344" r:id="rId52"/>
    <p:sldId id="359" r:id="rId53"/>
    <p:sldId id="358" r:id="rId54"/>
    <p:sldId id="295" r:id="rId55"/>
    <p:sldId id="299" r:id="rId56"/>
    <p:sldId id="298" r:id="rId57"/>
    <p:sldId id="356" r:id="rId58"/>
    <p:sldId id="312" r:id="rId59"/>
    <p:sldId id="360" r:id="rId60"/>
    <p:sldId id="309" r:id="rId61"/>
    <p:sldId id="311" r:id="rId62"/>
    <p:sldId id="301" r:id="rId63"/>
    <p:sldId id="302" r:id="rId64"/>
    <p:sldId id="307" r:id="rId65"/>
    <p:sldId id="310" r:id="rId66"/>
    <p:sldId id="313" r:id="rId67"/>
    <p:sldId id="341" r:id="rId68"/>
    <p:sldId id="351" r:id="rId69"/>
    <p:sldId id="342" r:id="rId70"/>
    <p:sldId id="303" r:id="rId71"/>
    <p:sldId id="314" r:id="rId72"/>
    <p:sldId id="318" r:id="rId73"/>
    <p:sldId id="316" r:id="rId74"/>
    <p:sldId id="319" r:id="rId75"/>
    <p:sldId id="320" r:id="rId76"/>
    <p:sldId id="321" r:id="rId77"/>
    <p:sldId id="343" r:id="rId78"/>
    <p:sldId id="322" r:id="rId79"/>
    <p:sldId id="347" r:id="rId80"/>
    <p:sldId id="348" r:id="rId81"/>
    <p:sldId id="325" r:id="rId82"/>
    <p:sldId id="326" r:id="rId83"/>
    <p:sldId id="327" r:id="rId84"/>
    <p:sldId id="377" r:id="rId85"/>
    <p:sldId id="378" r:id="rId86"/>
    <p:sldId id="380" r:id="rId87"/>
    <p:sldId id="381" r:id="rId88"/>
    <p:sldId id="362" r:id="rId89"/>
    <p:sldId id="328" r:id="rId90"/>
    <p:sldId id="329" r:id="rId91"/>
    <p:sldId id="330" r:id="rId92"/>
    <p:sldId id="388" r:id="rId93"/>
    <p:sldId id="389" r:id="rId94"/>
    <p:sldId id="331" r:id="rId95"/>
    <p:sldId id="332" r:id="rId96"/>
    <p:sldId id="390" r:id="rId97"/>
    <p:sldId id="334" r:id="rId98"/>
    <p:sldId id="335" r:id="rId99"/>
    <p:sldId id="336" r:id="rId100"/>
    <p:sldId id="337" r:id="rId101"/>
    <p:sldId id="338" r:id="rId102"/>
    <p:sldId id="339" r:id="rId103"/>
    <p:sldId id="340" r:id="rId104"/>
    <p:sldId id="345" r:id="rId105"/>
    <p:sldId id="363" r:id="rId106"/>
    <p:sldId id="364" r:id="rId107"/>
    <p:sldId id="350" r:id="rId108"/>
    <p:sldId id="346" r:id="rId109"/>
    <p:sldId id="366" r:id="rId110"/>
    <p:sldId id="367" r:id="rId111"/>
    <p:sldId id="368" r:id="rId112"/>
    <p:sldId id="370" r:id="rId113"/>
    <p:sldId id="365" r:id="rId114"/>
    <p:sldId id="369"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47" autoAdjust="0"/>
    <p:restoredTop sz="97382" autoAdjust="0"/>
  </p:normalViewPr>
  <p:slideViewPr>
    <p:cSldViewPr>
      <p:cViewPr varScale="1">
        <p:scale>
          <a:sx n="93" d="100"/>
          <a:sy n="93" d="100"/>
        </p:scale>
        <p:origin x="90" y="378"/>
      </p:cViewPr>
      <p:guideLst>
        <p:guide orient="horz" pos="2160"/>
        <p:guide pos="2880"/>
      </p:guideLst>
    </p:cSldViewPr>
  </p:slideViewPr>
  <p:notesTextViewPr>
    <p:cViewPr>
      <p:scale>
        <a:sx n="1" d="1"/>
        <a:sy n="1" d="1"/>
      </p:scale>
      <p:origin x="0" y="0"/>
    </p:cViewPr>
  </p:notesTextViewPr>
  <p:sorterViewPr>
    <p:cViewPr>
      <p:scale>
        <a:sx n="100" d="100"/>
        <a:sy n="100" d="100"/>
      </p:scale>
      <p:origin x="0" y="-50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F92AB-2EF6-401B-A325-381567A07A4F}" type="datetimeFigureOut">
              <a:rPr lang="en-US" smtClean="0"/>
              <a:pPr/>
              <a:t>11/21/2016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5C7C-4DEF-4768-98FE-01ED4409E32B}" type="slidenum">
              <a:rPr lang="en-US" smtClean="0"/>
              <a:pPr/>
              <a:t>‹#›</a:t>
            </a:fld>
            <a:endParaRPr lang="en-US" dirty="0"/>
          </a:p>
        </p:txBody>
      </p:sp>
    </p:spTree>
    <p:extLst>
      <p:ext uri="{BB962C8B-B14F-4D97-AF65-F5344CB8AC3E}">
        <p14:creationId xmlns:p14="http://schemas.microsoft.com/office/powerpoint/2010/main" val="3140561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C4CE772-3D93-4962-BADB-1AEB879CC601}" type="slidenum">
              <a:rPr lang="en-US" sz="1200" smtClean="0"/>
              <a:pPr eaLnBrk="1" hangingPunct="1"/>
              <a:t>2</a:t>
            </a:fld>
            <a:endParaRPr lang="en-US" sz="1200"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E(X) = V(X) = </a:t>
            </a:r>
            <a:r>
              <a:rPr lang="el-GR" smtClean="0"/>
              <a:t>λ</a:t>
            </a:r>
            <a:r>
              <a:rPr lang="en-US" smtClean="0"/>
              <a:t>: Equidispersion</a:t>
            </a:r>
          </a:p>
        </p:txBody>
      </p:sp>
    </p:spTree>
    <p:extLst>
      <p:ext uri="{BB962C8B-B14F-4D97-AF65-F5344CB8AC3E}">
        <p14:creationId xmlns:p14="http://schemas.microsoft.com/office/powerpoint/2010/main" val="149992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ok to have more than 1 nearest</a:t>
            </a:r>
            <a:r>
              <a:rPr lang="en-US" baseline="0" dirty="0" smtClean="0"/>
              <a:t> neighbor.</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38</a:t>
            </a:fld>
            <a:endParaRPr lang="en-US"/>
          </a:p>
        </p:txBody>
      </p:sp>
    </p:spTree>
    <p:extLst>
      <p:ext uri="{BB962C8B-B14F-4D97-AF65-F5344CB8AC3E}">
        <p14:creationId xmlns:p14="http://schemas.microsoft.com/office/powerpoint/2010/main" val="57164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Buyong</a:t>
            </a:r>
            <a:r>
              <a:rPr lang="en-US" dirty="0" smtClean="0"/>
              <a:t> writes 0.16136 instead</a:t>
            </a:r>
            <a:r>
              <a:rPr lang="en-US" baseline="0" dirty="0" smtClean="0"/>
              <a:t> of 0.26136 – it’s a typo in his book.</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41</a:t>
            </a:fld>
            <a:endParaRPr lang="en-US"/>
          </a:p>
        </p:txBody>
      </p:sp>
    </p:spTree>
    <p:extLst>
      <p:ext uri="{BB962C8B-B14F-4D97-AF65-F5344CB8AC3E}">
        <p14:creationId xmlns:p14="http://schemas.microsoft.com/office/powerpoint/2010/main" val="81481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effectLst/>
      </p:bgPr>
    </p:bg>
    <p:spTree>
      <p:nvGrpSpPr>
        <p:cNvPr id="1" name=""/>
        <p:cNvGrpSpPr/>
        <p:nvPr/>
      </p:nvGrpSpPr>
      <p:grpSpPr>
        <a:xfrm>
          <a:off x="0" y="0"/>
          <a:ext cx="0" cy="0"/>
          <a:chOff x="0" y="0"/>
          <a:chExt cx="0" cy="0"/>
        </a:xfrm>
      </p:grpSpPr>
      <p:sp>
        <p:nvSpPr>
          <p:cNvPr id="20482" name="Rectangle 1031"/>
          <p:cNvSpPr>
            <a:spLocks noGrp="1" noChangeArrowheads="1"/>
          </p:cNvSpPr>
          <p:nvPr>
            <p:ph type="sldNum" sz="quarter" idx="5"/>
          </p:nvPr>
        </p:nvSpPr>
        <p:spPr>
          <a:noFill/>
        </p:spPr>
        <p:txBody>
          <a:bodyPr/>
          <a:lstStyle/>
          <a:p>
            <a:fld id="{82BB4E12-3AFB-488E-AC23-C97ABA321C5C}" type="slidenum">
              <a:rPr lang="en-US"/>
              <a:pPr/>
              <a:t>43</a:t>
            </a:fld>
            <a:endParaRPr lang="en-US"/>
          </a:p>
        </p:txBody>
      </p:sp>
      <p:sp>
        <p:nvSpPr>
          <p:cNvPr id="20483" name="Rectangle 2"/>
          <p:cNvSpPr>
            <a:spLocks noGrp="1" noRot="1" noChangeAspect="1" noChangeArrowheads="1" noTextEdit="1"/>
          </p:cNvSpPr>
          <p:nvPr>
            <p:ph type="sldImg"/>
          </p:nvPr>
        </p:nvSpPr>
        <p:spPr>
          <a:xfrm>
            <a:off x="1143000" y="687388"/>
            <a:ext cx="4572000" cy="3429000"/>
          </a:xfrm>
          <a:ln/>
        </p:spPr>
      </p:sp>
      <p:sp>
        <p:nvSpPr>
          <p:cNvPr id="20484" name="Rectangle 3"/>
          <p:cNvSpPr>
            <a:spLocks noGrp="1" noChangeArrowheads="1"/>
          </p:cNvSpPr>
          <p:nvPr>
            <p:ph type="body" idx="1"/>
          </p:nvPr>
        </p:nvSpPr>
        <p:spPr>
          <a:xfrm>
            <a:off x="912813" y="4343400"/>
            <a:ext cx="5032375" cy="4113213"/>
          </a:xfrm>
          <a:noFill/>
          <a:ln/>
        </p:spPr>
        <p:txBody>
          <a:bodyPr lIns="91426" tIns="45714" rIns="91426" bIns="45714"/>
          <a:lstStyle/>
          <a:p>
            <a:pPr eaLnBrk="1" hangingPunct="1"/>
            <a:r>
              <a:rPr lang="el-GR" b="1" smtClean="0">
                <a:solidFill>
                  <a:srgbClr val="00FFFF"/>
                </a:solidFill>
                <a:cs typeface="Arial" charset="0"/>
              </a:rPr>
              <a:t>Figure 8.7</a:t>
            </a:r>
          </a:p>
          <a:p>
            <a:pPr eaLnBrk="1" hangingPunct="1"/>
            <a:r>
              <a:rPr lang="el-GR" smtClean="0">
                <a:solidFill>
                  <a:srgbClr val="00FFFF"/>
                </a:solidFill>
                <a:cs typeface="Arial" charset="0"/>
              </a:rPr>
              <a:t>Determination of the </a:t>
            </a:r>
            <a:r>
              <a:rPr lang="el-GR" i="1" smtClean="0">
                <a:solidFill>
                  <a:srgbClr val="00FFFF"/>
                </a:solidFill>
                <a:cs typeface="Arial" charset="0"/>
              </a:rPr>
              <a:t>P</a:t>
            </a:r>
            <a:r>
              <a:rPr lang="el-GR" smtClean="0">
                <a:solidFill>
                  <a:srgbClr val="00FFFF"/>
                </a:solidFill>
                <a:cs typeface="Arial" charset="0"/>
              </a:rPr>
              <a:t>-value for a </a:t>
            </a:r>
            <a:r>
              <a:rPr lang="el-GR" i="1" smtClean="0">
                <a:solidFill>
                  <a:srgbClr val="00FFFF"/>
                </a:solidFill>
                <a:cs typeface="Arial" charset="0"/>
              </a:rPr>
              <a:t>z </a:t>
            </a:r>
            <a:r>
              <a:rPr lang="el-GR" smtClean="0">
                <a:solidFill>
                  <a:srgbClr val="00FFFF"/>
                </a:solidFill>
                <a:cs typeface="Arial" charset="0"/>
              </a:rPr>
              <a:t>test.</a:t>
            </a:r>
          </a:p>
        </p:txBody>
      </p:sp>
    </p:spTree>
    <p:extLst>
      <p:ext uri="{BB962C8B-B14F-4D97-AF65-F5344CB8AC3E}">
        <p14:creationId xmlns:p14="http://schemas.microsoft.com/office/powerpoint/2010/main" val="202493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57</a:t>
            </a:fld>
            <a:endParaRPr lang="en-US"/>
          </a:p>
        </p:txBody>
      </p:sp>
    </p:spTree>
    <p:extLst>
      <p:ext uri="{BB962C8B-B14F-4D97-AF65-F5344CB8AC3E}">
        <p14:creationId xmlns:p14="http://schemas.microsoft.com/office/powerpoint/2010/main" val="60323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 because if we only consider population, then bigger counties will have more</a:t>
            </a:r>
            <a:r>
              <a:rPr lang="en-US" baseline="0" dirty="0" smtClean="0"/>
              <a:t> points.</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90</a:t>
            </a:fld>
            <a:endParaRPr lang="en-US"/>
          </a:p>
        </p:txBody>
      </p:sp>
    </p:spTree>
    <p:extLst>
      <p:ext uri="{BB962C8B-B14F-4D97-AF65-F5344CB8AC3E}">
        <p14:creationId xmlns:p14="http://schemas.microsoft.com/office/powerpoint/2010/main" val="66341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35256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356399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571599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Cards Example</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12</a:t>
            </a:fld>
            <a:endParaRPr lang="en-US" dirty="0"/>
          </a:p>
        </p:txBody>
      </p:sp>
    </p:spTree>
    <p:extLst>
      <p:ext uri="{BB962C8B-B14F-4D97-AF65-F5344CB8AC3E}">
        <p14:creationId xmlns:p14="http://schemas.microsoft.com/office/powerpoint/2010/main" val="246632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Excel File, then discuss K-S Test</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25</a:t>
            </a:fld>
            <a:endParaRPr lang="en-US"/>
          </a:p>
        </p:txBody>
      </p:sp>
    </p:spTree>
    <p:extLst>
      <p:ext uri="{BB962C8B-B14F-4D97-AF65-F5344CB8AC3E}">
        <p14:creationId xmlns:p14="http://schemas.microsoft.com/office/powerpoint/2010/main" val="52365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32</a:t>
            </a:fld>
            <a:endParaRPr lang="en-US" dirty="0"/>
          </a:p>
        </p:txBody>
      </p:sp>
    </p:spTree>
    <p:extLst>
      <p:ext uri="{BB962C8B-B14F-4D97-AF65-F5344CB8AC3E}">
        <p14:creationId xmlns:p14="http://schemas.microsoft.com/office/powerpoint/2010/main" val="89869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784" eaLnBrk="0" hangingPunct="0">
              <a:defRPr sz="2000">
                <a:solidFill>
                  <a:schemeClr val="tx1"/>
                </a:solidFill>
                <a:latin typeface="Times New Roman" pitchFamily="18" charset="0"/>
              </a:defRPr>
            </a:lvl1pPr>
            <a:lvl2pPr marL="725268" indent="-278949" defTabSz="912784" eaLnBrk="0" hangingPunct="0">
              <a:defRPr sz="2000">
                <a:solidFill>
                  <a:schemeClr val="tx1"/>
                </a:solidFill>
                <a:latin typeface="Times New Roman" pitchFamily="18" charset="0"/>
              </a:defRPr>
            </a:lvl2pPr>
            <a:lvl3pPr marL="1115797" indent="-223159" defTabSz="912784" eaLnBrk="0" hangingPunct="0">
              <a:defRPr sz="2000">
                <a:solidFill>
                  <a:schemeClr val="tx1"/>
                </a:solidFill>
                <a:latin typeface="Times New Roman" pitchFamily="18" charset="0"/>
              </a:defRPr>
            </a:lvl3pPr>
            <a:lvl4pPr marL="1562115" indent="-223159" defTabSz="912784" eaLnBrk="0" hangingPunct="0">
              <a:defRPr sz="2000">
                <a:solidFill>
                  <a:schemeClr val="tx1"/>
                </a:solidFill>
                <a:latin typeface="Times New Roman" pitchFamily="18" charset="0"/>
              </a:defRPr>
            </a:lvl4pPr>
            <a:lvl5pPr marL="2008434" indent="-223159" defTabSz="912784" eaLnBrk="0" hangingPunct="0">
              <a:defRPr sz="2000">
                <a:solidFill>
                  <a:schemeClr val="tx1"/>
                </a:solidFill>
                <a:latin typeface="Times New Roman" pitchFamily="18" charset="0"/>
              </a:defRPr>
            </a:lvl5pPr>
            <a:lvl6pPr marL="2454753" indent="-223159" defTabSz="912784" eaLnBrk="0" fontAlgn="base" hangingPunct="0">
              <a:spcBef>
                <a:spcPct val="0"/>
              </a:spcBef>
              <a:spcAft>
                <a:spcPct val="0"/>
              </a:spcAft>
              <a:defRPr sz="2000">
                <a:solidFill>
                  <a:schemeClr val="tx1"/>
                </a:solidFill>
                <a:latin typeface="Times New Roman" pitchFamily="18" charset="0"/>
              </a:defRPr>
            </a:lvl6pPr>
            <a:lvl7pPr marL="2901071" indent="-223159" defTabSz="912784" eaLnBrk="0" fontAlgn="base" hangingPunct="0">
              <a:spcBef>
                <a:spcPct val="0"/>
              </a:spcBef>
              <a:spcAft>
                <a:spcPct val="0"/>
              </a:spcAft>
              <a:defRPr sz="2000">
                <a:solidFill>
                  <a:schemeClr val="tx1"/>
                </a:solidFill>
                <a:latin typeface="Times New Roman" pitchFamily="18" charset="0"/>
              </a:defRPr>
            </a:lvl7pPr>
            <a:lvl8pPr marL="3347390" indent="-223159" defTabSz="912784" eaLnBrk="0" fontAlgn="base" hangingPunct="0">
              <a:spcBef>
                <a:spcPct val="0"/>
              </a:spcBef>
              <a:spcAft>
                <a:spcPct val="0"/>
              </a:spcAft>
              <a:defRPr sz="2000">
                <a:solidFill>
                  <a:schemeClr val="tx1"/>
                </a:solidFill>
                <a:latin typeface="Times New Roman" pitchFamily="18" charset="0"/>
              </a:defRPr>
            </a:lvl8pPr>
            <a:lvl9pPr marL="3793708" indent="-223159" defTabSz="912784" eaLnBrk="0" fontAlgn="base" hangingPunct="0">
              <a:spcBef>
                <a:spcPct val="0"/>
              </a:spcBef>
              <a:spcAft>
                <a:spcPct val="0"/>
              </a:spcAft>
              <a:defRPr sz="2000">
                <a:solidFill>
                  <a:schemeClr val="tx1"/>
                </a:solidFill>
                <a:latin typeface="Times New Roman" pitchFamily="18" charset="0"/>
              </a:defRPr>
            </a:lvl9pPr>
          </a:lstStyle>
          <a:p>
            <a:pPr eaLnBrk="1" hangingPunct="1"/>
            <a:fld id="{AAE93081-5FBD-4FDF-855E-24E7574902BF}" type="slidenum">
              <a:rPr lang="en-US" sz="1200"/>
              <a:pPr eaLnBrk="1" hangingPunct="1"/>
              <a:t>34</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62505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9525C7C-4DEF-4768-98FE-01ED4409E32B}" type="slidenum">
              <a:rPr lang="en-US" smtClean="0"/>
              <a:pPr/>
              <a:t>36</a:t>
            </a:fld>
            <a:endParaRPr lang="en-US"/>
          </a:p>
        </p:txBody>
      </p:sp>
    </p:spTree>
    <p:extLst>
      <p:ext uri="{BB962C8B-B14F-4D97-AF65-F5344CB8AC3E}">
        <p14:creationId xmlns:p14="http://schemas.microsoft.com/office/powerpoint/2010/main" val="4266685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9807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355078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387563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096840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907185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300669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26107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88475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231144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273712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2B3C01-78E6-4458-AAA2-DB06174F26CC}" type="datetimeFigureOut">
              <a:rPr lang="en-US" smtClean="0"/>
              <a:pPr/>
              <a:t>11/21/2016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350460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2B3C01-78E6-4458-AAA2-DB06174F26CC}" type="datetimeFigureOut">
              <a:rPr lang="en-US" smtClean="0"/>
              <a:pPr/>
              <a:t>11/21/2016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62114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xkcd.com/977/"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www.ncbi.nlm.nih.gov/pmc/articles/PMC1470469/" TargetMode="External"/><Relationship Id="rId1" Type="http://schemas.openxmlformats.org/officeDocument/2006/relationships/slideLayout" Target="../slideLayouts/slideLayout2.xml"/><Relationship Id="rId4" Type="http://schemas.openxmlformats.org/officeDocument/2006/relationships/hyperlink" Target="http://donovanbloggis.blogspot.com/" TargetMode="Externa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apandre.files.wordpress.com/2011/08/clusterdistances.jpg"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spatialecology.com/gme/gmecommands.htm" TargetMode="External"/><Relationship Id="rId2" Type="http://schemas.openxmlformats.org/officeDocument/2006/relationships/hyperlink" Target="http://www.spatialecology.com/gme/gmedownload.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65n_v92JZeE"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Microsoft_Excel_97-2003_Worksheet3.xls"/><Relationship Id="rId3" Type="http://schemas.openxmlformats.org/officeDocument/2006/relationships/notesSlide" Target="../notesSlides/notesSlide8.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Microsoft_Excel_97-2003_Worksheet2.xls"/><Relationship Id="rId5" Type="http://schemas.openxmlformats.org/officeDocument/2006/relationships/image" Target="../media/image27.emf"/><Relationship Id="rId4" Type="http://schemas.openxmlformats.org/officeDocument/2006/relationships/oleObject" Target="../embeddings/Microsoft_Excel_97-2003_Worksheet1.xls"/><Relationship Id="rId9"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eas.upenn.edu/~ese502/NOTEBOOK/Part_I/APPENDIX_TO_PART_I.pdf"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en.wikipedia.org/wiki/Brian_D._Ripley" TargetMode="External"/><Relationship Id="rId2" Type="http://schemas.openxmlformats.org/officeDocument/2006/relationships/hyperlink" Target="http://edndoc.esri.com/arcobjects/9.2/net/shared/geoprocessing/spatial_statistics_tools/average_nearest_neighbor_spatial_statistics_.ht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eas.upenn.edu/~ese502/NOTEBOOK/Part_I/4_K_Functions.pdf" TargetMode="External"/><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hyperlink" Target="http://resources.esri.com/help/9.3/arcgisengine/java/Gp_ToolRef/spatial_statistics_tools/how_multi_distance_spatial_cluster_analysis_colon_ripley_s_k_function_spatial_statistics_works.ht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help.arcgis.com/en/arcgisdesktop/10.0/help/001w/001w0000000w000000.ht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nku.edu/~longa/geomed/ppa/doc/wgtkfun/wgtkfun.ht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resources.esri.com/help/9.3/arcgisengine/java/Gp_ToolRef/spatial_statistics_tools/multi_distance_spatial_cluster_analysis_ripley_s_k_function_spatial_statistics_.htm" TargetMode="External"/><Relationship Id="rId2" Type="http://schemas.openxmlformats.org/officeDocument/2006/relationships/hyperlink" Target="http://www.biomedware.com/files/documentation/clusterseer/Ripley/Ripleys_K_Edge_correction.ht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resources.esri.com/help/9.3/arcgisengine/java/Gp_ToolRef/spatial_statistics_tools/multi_distance_spatial_cluster_analysis_ripley_s_k_function_spatial_statistics_.ht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pasda.psu.edu/"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today.com/video/holy-fear-factor-15-percent-of-people-fear-clustered-holes-502007875933?cid=sm_fb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Point Pattern Analysis</a:t>
            </a:r>
            <a:endParaRPr lang="en-US" b="1" dirty="0"/>
          </a:p>
        </p:txBody>
      </p:sp>
      <p:sp>
        <p:nvSpPr>
          <p:cNvPr id="3" name="Subtitle 2"/>
          <p:cNvSpPr>
            <a:spLocks noGrp="1"/>
          </p:cNvSpPr>
          <p:nvPr>
            <p:ph type="subTitle" idx="1"/>
          </p:nvPr>
        </p:nvSpPr>
        <p:spPr/>
        <p:txBody>
          <a:bodyPr/>
          <a:lstStyle/>
          <a:p>
            <a:r>
              <a:rPr lang="en-US" dirty="0" smtClean="0"/>
              <a:t>Lectures</a:t>
            </a:r>
            <a:endParaRPr lang="en-US" dirty="0"/>
          </a:p>
        </p:txBody>
      </p:sp>
    </p:spTree>
    <p:extLst>
      <p:ext uri="{BB962C8B-B14F-4D97-AF65-F5344CB8AC3E}">
        <p14:creationId xmlns:p14="http://schemas.microsoft.com/office/powerpoint/2010/main" val="132480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smtClean="0"/>
              <a:t>Motivating Example</a:t>
            </a:r>
            <a:endParaRPr lang="en-US" b="1" dirty="0"/>
          </a:p>
        </p:txBody>
      </p:sp>
      <p:sp>
        <p:nvSpPr>
          <p:cNvPr id="3" name="Content Placeholder 2"/>
          <p:cNvSpPr>
            <a:spLocks noGrp="1"/>
          </p:cNvSpPr>
          <p:nvPr>
            <p:ph idx="1"/>
          </p:nvPr>
        </p:nvSpPr>
        <p:spPr>
          <a:xfrm>
            <a:off x="457200" y="1015066"/>
            <a:ext cx="8305800" cy="2819400"/>
          </a:xfrm>
        </p:spPr>
        <p:txBody>
          <a:bodyPr>
            <a:normAutofit/>
          </a:bodyPr>
          <a:lstStyle/>
          <a:p>
            <a:r>
              <a:rPr lang="en-US" sz="2800" dirty="0" smtClean="0"/>
              <a:t>Assume that we’re dealing with a point process in a region R</a:t>
            </a:r>
          </a:p>
          <a:p>
            <a:pPr lvl="1"/>
            <a:r>
              <a:rPr lang="en-US" sz="2400" dirty="0" smtClean="0"/>
              <a:t>Here, let the points represent the number of assaults in a region of Portland, OR [the </a:t>
            </a:r>
            <a:r>
              <a:rPr lang="en-US" sz="2400" dirty="0"/>
              <a:t>data is </a:t>
            </a:r>
            <a:r>
              <a:rPr lang="en-US" sz="2400" dirty="0" smtClean="0"/>
              <a:t>made up]</a:t>
            </a:r>
          </a:p>
          <a:p>
            <a:pPr lvl="1"/>
            <a:r>
              <a:rPr lang="en-US" sz="2400" b="1" i="1" dirty="0" smtClean="0"/>
              <a:t>Question: </a:t>
            </a:r>
            <a:r>
              <a:rPr lang="en-US" sz="2400" dirty="0" smtClean="0"/>
              <a:t>Are the points clustered, random, or dispersed, and to what extent?</a:t>
            </a:r>
          </a:p>
          <a:p>
            <a:pPr lvl="1"/>
            <a:endParaRPr lang="en-US" dirty="0" smtClean="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075" y="3825088"/>
            <a:ext cx="4691844" cy="297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473019" y="4343400"/>
            <a:ext cx="228600" cy="381000"/>
          </a:xfrm>
          <a:prstGeom prst="rect">
            <a:avLst/>
          </a:prstGeom>
          <a:noFill/>
        </p:spPr>
        <p:txBody>
          <a:bodyPr wrap="square" rtlCol="0">
            <a:spAutoFit/>
          </a:bodyPr>
          <a:lstStyle/>
          <a:p>
            <a:r>
              <a:rPr lang="en-US" i="1" dirty="0" smtClean="0">
                <a:latin typeface="Times New Roman" pitchFamily="18" charset="0"/>
                <a:cs typeface="Times New Roman" pitchFamily="18" charset="0"/>
              </a:rPr>
              <a:t>R</a:t>
            </a:r>
            <a:endParaRPr lang="en-US" i="1" dirty="0">
              <a:latin typeface="Times New Roman" pitchFamily="18" charset="0"/>
              <a:cs typeface="Times New Roman" pitchFamily="18" charset="0"/>
            </a:endParaRPr>
          </a:p>
        </p:txBody>
      </p:sp>
    </p:spTree>
    <p:extLst>
      <p:ext uri="{BB962C8B-B14F-4D97-AF65-F5344CB8AC3E}">
        <p14:creationId xmlns:p14="http://schemas.microsoft.com/office/powerpoint/2010/main" val="25362806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b="1" dirty="0" smtClean="0"/>
              <a:t>Calculate L(d) For Each Pattern</a:t>
            </a:r>
            <a:endParaRPr lang="en-US" b="1" dirty="0"/>
          </a:p>
        </p:txBody>
      </p:sp>
      <p:sp>
        <p:nvSpPr>
          <p:cNvPr id="4" name="TextBox 3"/>
          <p:cNvSpPr txBox="1"/>
          <p:nvPr/>
        </p:nvSpPr>
        <p:spPr>
          <a:xfrm>
            <a:off x="5211134" y="914400"/>
            <a:ext cx="3932866" cy="5847755"/>
          </a:xfrm>
          <a:prstGeom prst="rect">
            <a:avLst/>
          </a:prstGeom>
          <a:noFill/>
        </p:spPr>
        <p:txBody>
          <a:bodyPr wrap="square" rtlCol="0">
            <a:spAutoFit/>
          </a:bodyPr>
          <a:lstStyle/>
          <a:p>
            <a:r>
              <a:rPr lang="en-US" sz="2200" dirty="0" smtClean="0"/>
              <a:t>In </a:t>
            </a:r>
            <a:r>
              <a:rPr lang="en-US" sz="2200" i="1" dirty="0" smtClean="0">
                <a:solidFill>
                  <a:srgbClr val="FF0000"/>
                </a:solidFill>
              </a:rPr>
              <a:t>Input Feature Class</a:t>
            </a:r>
            <a:r>
              <a:rPr lang="en-US" sz="2200" i="1" dirty="0" smtClean="0"/>
              <a:t>, </a:t>
            </a:r>
            <a:r>
              <a:rPr lang="en-US" sz="2200" dirty="0" smtClean="0"/>
              <a:t>put in the </a:t>
            </a:r>
            <a:r>
              <a:rPr lang="en-US" sz="2200" dirty="0" err="1" smtClean="0"/>
              <a:t>shapefile</a:t>
            </a:r>
            <a:r>
              <a:rPr lang="en-US" sz="2200" dirty="0" smtClean="0"/>
              <a:t> (actual point pattern and each of the 9 generated patterns, in turn)</a:t>
            </a:r>
          </a:p>
          <a:p>
            <a:endParaRPr lang="en-US" sz="2200" dirty="0"/>
          </a:p>
          <a:p>
            <a:r>
              <a:rPr lang="en-US" sz="2200" dirty="0" smtClean="0"/>
              <a:t>Under </a:t>
            </a:r>
            <a:r>
              <a:rPr lang="en-US" sz="2200" i="1" dirty="0" smtClean="0">
                <a:solidFill>
                  <a:srgbClr val="FF0000"/>
                </a:solidFill>
              </a:rPr>
              <a:t>Compute Confidence Envelope</a:t>
            </a:r>
            <a:r>
              <a:rPr lang="en-US" sz="2200" dirty="0" smtClean="0"/>
              <a:t> select 0 Permutations (you’re using the patterns generated with Spatially Balanced Points tool for comparison with your original pattern)</a:t>
            </a:r>
          </a:p>
          <a:p>
            <a:endParaRPr lang="en-US" sz="2200" dirty="0"/>
          </a:p>
          <a:p>
            <a:r>
              <a:rPr lang="en-US" sz="2200" dirty="0" smtClean="0"/>
              <a:t>Select the </a:t>
            </a:r>
            <a:r>
              <a:rPr lang="en-US" sz="2200" i="1" dirty="0">
                <a:solidFill>
                  <a:srgbClr val="FF0000"/>
                </a:solidFill>
              </a:rPr>
              <a:t>Simulate Outer Boundary Values </a:t>
            </a:r>
            <a:r>
              <a:rPr lang="en-US" sz="2200" dirty="0"/>
              <a:t>Boundary </a:t>
            </a:r>
            <a:r>
              <a:rPr lang="en-US" sz="2200" dirty="0" smtClean="0"/>
              <a:t>Correction and the PA Shapefile as the study area boundary.</a:t>
            </a:r>
            <a:endParaRPr lang="en-US" sz="2200" dirty="0"/>
          </a:p>
        </p:txBody>
      </p:sp>
      <p:grpSp>
        <p:nvGrpSpPr>
          <p:cNvPr id="3" name="Group 2"/>
          <p:cNvGrpSpPr/>
          <p:nvPr/>
        </p:nvGrpSpPr>
        <p:grpSpPr>
          <a:xfrm>
            <a:off x="0" y="990600"/>
            <a:ext cx="5211134" cy="5882185"/>
            <a:chOff x="0" y="990600"/>
            <a:chExt cx="5211134" cy="5882185"/>
          </a:xfrm>
        </p:grpSpPr>
        <p:pic>
          <p:nvPicPr>
            <p:cNvPr id="204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90600"/>
              <a:ext cx="5211134" cy="588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165598"/>
              <a:ext cx="2133600" cy="14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6"/>
          <p:cNvPicPr>
            <a:picLocks noChangeAspect="1"/>
          </p:cNvPicPr>
          <p:nvPr/>
        </p:nvPicPr>
        <p:blipFill>
          <a:blip r:embed="rId4"/>
          <a:stretch>
            <a:fillRect/>
          </a:stretch>
        </p:blipFill>
        <p:spPr>
          <a:xfrm>
            <a:off x="228600" y="1626642"/>
            <a:ext cx="685800" cy="154858"/>
          </a:xfrm>
          <a:prstGeom prst="rect">
            <a:avLst/>
          </a:prstGeom>
        </p:spPr>
      </p:pic>
    </p:spTree>
    <p:extLst>
      <p:ext uri="{BB962C8B-B14F-4D97-AF65-F5344CB8AC3E}">
        <p14:creationId xmlns:p14="http://schemas.microsoft.com/office/powerpoint/2010/main" val="40617811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b="1" dirty="0" smtClean="0"/>
              <a:t>Examine The Resulting Output Tables</a:t>
            </a:r>
            <a:endParaRPr lang="en-US" b="1" dirty="0"/>
          </a:p>
        </p:txBody>
      </p:sp>
      <p:sp>
        <p:nvSpPr>
          <p:cNvPr id="3" name="Content Placeholder 2"/>
          <p:cNvSpPr>
            <a:spLocks noGrp="1"/>
          </p:cNvSpPr>
          <p:nvPr>
            <p:ph idx="1"/>
          </p:nvPr>
        </p:nvSpPr>
        <p:spPr>
          <a:xfrm>
            <a:off x="1136" y="1143000"/>
            <a:ext cx="9142863" cy="4525963"/>
          </a:xfrm>
        </p:spPr>
        <p:txBody>
          <a:bodyPr/>
          <a:lstStyle/>
          <a:p>
            <a:r>
              <a:rPr lang="en-US" dirty="0" smtClean="0"/>
              <a:t>Join the output tables for each of the 10 point patterns by distance – that is, by the </a:t>
            </a:r>
            <a:r>
              <a:rPr lang="en-US" b="1" i="1" dirty="0" err="1" smtClean="0">
                <a:solidFill>
                  <a:srgbClr val="FF0000"/>
                </a:solidFill>
              </a:rPr>
              <a:t>ExpectedK</a:t>
            </a:r>
            <a:r>
              <a:rPr lang="en-US" b="1" dirty="0" smtClean="0">
                <a:solidFill>
                  <a:srgbClr val="FF0000"/>
                </a:solidFill>
              </a:rPr>
              <a:t> </a:t>
            </a:r>
            <a:r>
              <a:rPr lang="en-US" dirty="0" smtClean="0"/>
              <a:t>field (can be done in ArcGIS or in Excel)</a:t>
            </a:r>
          </a:p>
          <a:p>
            <a:endParaRPr lang="en-US" dirty="0"/>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819400"/>
            <a:ext cx="22860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38400" y="3124200"/>
            <a:ext cx="2286000" cy="3785652"/>
          </a:xfrm>
          <a:prstGeom prst="rect">
            <a:avLst/>
          </a:prstGeom>
          <a:noFill/>
        </p:spPr>
        <p:txBody>
          <a:bodyPr wrap="square" rtlCol="0">
            <a:spAutoFit/>
          </a:bodyPr>
          <a:lstStyle/>
          <a:p>
            <a:r>
              <a:rPr lang="en-US" sz="2000" b="1" i="1" dirty="0" err="1" smtClean="0">
                <a:solidFill>
                  <a:srgbClr val="FF0000"/>
                </a:solidFill>
              </a:rPr>
              <a:t>DOH_Hospitals</a:t>
            </a:r>
            <a:r>
              <a:rPr lang="en-US" sz="2000" b="1" i="1" dirty="0" smtClean="0">
                <a:solidFill>
                  <a:srgbClr val="FF0000"/>
                </a:solidFill>
              </a:rPr>
              <a:t> </a:t>
            </a:r>
            <a:r>
              <a:rPr lang="en-US" sz="2000" b="1" i="1" dirty="0" smtClean="0"/>
              <a:t>is the output table for the original pattern; </a:t>
            </a:r>
            <a:r>
              <a:rPr lang="en-US" sz="2000" b="1" i="1" dirty="0" smtClean="0">
                <a:solidFill>
                  <a:srgbClr val="FF0000"/>
                </a:solidFill>
              </a:rPr>
              <a:t>Hawths1a – Hawths9a </a:t>
            </a:r>
            <a:r>
              <a:rPr lang="en-US" sz="2000" b="1" i="1" dirty="0" smtClean="0"/>
              <a:t>are the output tables for the 9 patterns generated in Spatially Balanced Points Tool.</a:t>
            </a:r>
          </a:p>
          <a:p>
            <a:r>
              <a:rPr lang="en-US" sz="2000" b="1" i="1" dirty="0" smtClean="0"/>
              <a:t>The tables look like this: </a:t>
            </a:r>
            <a:endParaRPr lang="en-US" sz="2000" b="1" i="1" dirty="0"/>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9725" y="2971800"/>
            <a:ext cx="35718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Elbow Connector 5"/>
          <p:cNvCxnSpPr/>
          <p:nvPr/>
        </p:nvCxnSpPr>
        <p:spPr>
          <a:xfrm flipV="1">
            <a:off x="3352800" y="4648200"/>
            <a:ext cx="1981200" cy="1286384"/>
          </a:xfrm>
          <a:prstGeom prst="bentConnector3">
            <a:avLst>
              <a:gd name="adj1" fmla="val 80999"/>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4000" y="5934584"/>
            <a:ext cx="3809999" cy="923330"/>
          </a:xfrm>
          <a:prstGeom prst="rect">
            <a:avLst/>
          </a:prstGeom>
          <a:noFill/>
        </p:spPr>
        <p:txBody>
          <a:bodyPr wrap="square" rtlCol="0">
            <a:spAutoFit/>
          </a:bodyPr>
          <a:lstStyle/>
          <a:p>
            <a:r>
              <a:rPr lang="en-US" b="1" i="1" dirty="0" err="1" smtClean="0">
                <a:solidFill>
                  <a:srgbClr val="FF0000"/>
                </a:solidFill>
              </a:rPr>
              <a:t>ObservedK</a:t>
            </a:r>
            <a:r>
              <a:rPr lang="en-US" b="1" i="1" dirty="0" smtClean="0">
                <a:solidFill>
                  <a:srgbClr val="FF0000"/>
                </a:solidFill>
              </a:rPr>
              <a:t> </a:t>
            </a:r>
            <a:r>
              <a:rPr lang="en-US" dirty="0" smtClean="0"/>
              <a:t>is the field of interest. Feel free to remove the </a:t>
            </a:r>
            <a:r>
              <a:rPr lang="en-US" b="1" i="1" dirty="0" smtClean="0">
                <a:solidFill>
                  <a:srgbClr val="FF0000"/>
                </a:solidFill>
              </a:rPr>
              <a:t>OID</a:t>
            </a:r>
            <a:r>
              <a:rPr lang="en-US" dirty="0" smtClean="0"/>
              <a:t>, </a:t>
            </a:r>
            <a:r>
              <a:rPr lang="en-US" b="1" i="1" dirty="0" smtClean="0">
                <a:solidFill>
                  <a:srgbClr val="FF0000"/>
                </a:solidFill>
              </a:rPr>
              <a:t>Field1 </a:t>
            </a:r>
            <a:r>
              <a:rPr lang="en-US" dirty="0" smtClean="0"/>
              <a:t>and </a:t>
            </a:r>
            <a:r>
              <a:rPr lang="en-US" b="1" i="1" dirty="0" err="1" smtClean="0">
                <a:solidFill>
                  <a:srgbClr val="FF0000"/>
                </a:solidFill>
              </a:rPr>
              <a:t>DiffK</a:t>
            </a:r>
            <a:r>
              <a:rPr lang="en-US" dirty="0" smtClean="0">
                <a:solidFill>
                  <a:srgbClr val="FF0000"/>
                </a:solidFill>
              </a:rPr>
              <a:t> </a:t>
            </a:r>
            <a:r>
              <a:rPr lang="en-US" dirty="0" smtClean="0"/>
              <a:t>fields prior to joining tables.</a:t>
            </a:r>
            <a:endParaRPr lang="en-US" b="1" i="1" dirty="0"/>
          </a:p>
        </p:txBody>
      </p:sp>
    </p:spTree>
    <p:extLst>
      <p:ext uri="{BB962C8B-B14F-4D97-AF65-F5344CB8AC3E}">
        <p14:creationId xmlns:p14="http://schemas.microsoft.com/office/powerpoint/2010/main" val="21582220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1143000"/>
          </a:xfrm>
        </p:spPr>
        <p:txBody>
          <a:bodyPr>
            <a:normAutofit fontScale="90000"/>
          </a:bodyPr>
          <a:lstStyle/>
          <a:p>
            <a:r>
              <a:rPr lang="en-US" b="1" dirty="0" smtClean="0"/>
              <a:t>Merging (Joining) The Resulting Output Tables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3289854631"/>
              </p:ext>
            </p:extLst>
          </p:nvPr>
        </p:nvGraphicFramePr>
        <p:xfrm>
          <a:off x="28429" y="1752600"/>
          <a:ext cx="9115570" cy="3080289"/>
        </p:xfrm>
        <a:graphic>
          <a:graphicData uri="http://schemas.openxmlformats.org/drawingml/2006/table">
            <a:tbl>
              <a:tblPr>
                <a:tableStyleId>{5C22544A-7EE6-4342-B048-85BDC9FD1C3A}</a:tableStyleId>
              </a:tblPr>
              <a:tblGrid>
                <a:gridCol w="826897"/>
                <a:gridCol w="748145"/>
                <a:gridCol w="600486"/>
                <a:gridCol w="600486"/>
                <a:gridCol w="600486"/>
                <a:gridCol w="600486"/>
                <a:gridCol w="600486"/>
                <a:gridCol w="600486"/>
                <a:gridCol w="600486"/>
                <a:gridCol w="600486"/>
                <a:gridCol w="600486"/>
                <a:gridCol w="600486"/>
                <a:gridCol w="621269"/>
                <a:gridCol w="914399"/>
              </a:tblGrid>
              <a:tr h="210493">
                <a:tc rowSpan="2">
                  <a:txBody>
                    <a:bodyPr/>
                    <a:lstStyle/>
                    <a:p>
                      <a:pPr algn="ctr" fontAlgn="ctr"/>
                      <a:r>
                        <a:rPr lang="en-US" sz="1400" b="1" u="none" strike="noStrike" dirty="0" err="1">
                          <a:effectLst/>
                        </a:rPr>
                        <a:t>ExpectedK</a:t>
                      </a:r>
                      <a:r>
                        <a:rPr lang="en-US" sz="1400" b="1" u="none" strike="noStrike" dirty="0">
                          <a:effectLst/>
                        </a:rPr>
                        <a:t> </a:t>
                      </a:r>
                      <a:br>
                        <a:rPr lang="en-US" sz="1400" b="1" u="none" strike="noStrike" dirty="0">
                          <a:effectLst/>
                        </a:rPr>
                      </a:br>
                      <a:r>
                        <a:rPr lang="en-US" sz="1400" b="1" u="none" strike="noStrike" dirty="0">
                          <a:effectLst/>
                        </a:rPr>
                        <a:t>(Distance d)</a:t>
                      </a:r>
                      <a:endParaRPr lang="en-US" sz="1400" b="1" i="0" u="none" strike="noStrike" dirty="0">
                        <a:solidFill>
                          <a:srgbClr val="000000"/>
                        </a:solidFill>
                        <a:effectLst/>
                        <a:latin typeface="Calibri"/>
                      </a:endParaRPr>
                    </a:p>
                  </a:txBody>
                  <a:tcPr marL="6790" marR="6790" marT="6790" marB="0" anchor="ctr"/>
                </a:tc>
                <a:tc gridSpan="10">
                  <a:txBody>
                    <a:bodyPr/>
                    <a:lstStyle/>
                    <a:p>
                      <a:pPr algn="ctr" fontAlgn="ctr"/>
                      <a:r>
                        <a:rPr lang="en-US" sz="1400" b="1" i="1" u="none" strike="noStrike" dirty="0">
                          <a:effectLst/>
                        </a:rPr>
                        <a:t>L(d)'s for Observed and Generated Patterns</a:t>
                      </a:r>
                      <a:endParaRPr lang="en-US" sz="1400" b="1" i="1" u="none" strike="noStrike" dirty="0">
                        <a:solidFill>
                          <a:srgbClr val="000000"/>
                        </a:solidFill>
                        <a:effectLst/>
                        <a:latin typeface="Calibri"/>
                      </a:endParaRPr>
                    </a:p>
                  </a:txBody>
                  <a:tcPr marL="6790" marR="6790" marT="67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400" u="none" strike="noStrike">
                          <a:effectLst/>
                        </a:rPr>
                        <a:t> </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a:endParaRPr>
                    </a:p>
                  </a:txBody>
                  <a:tcPr marL="6790" marR="6790" marT="6790" marB="0" anchor="ctr"/>
                </a:tc>
              </a:tr>
              <a:tr h="658639">
                <a:tc vMerge="1">
                  <a:txBody>
                    <a:bodyPr/>
                    <a:lstStyle/>
                    <a:p>
                      <a:endParaRPr lang="en-US"/>
                    </a:p>
                  </a:txBody>
                  <a:tcPr/>
                </a:tc>
                <a:tc>
                  <a:txBody>
                    <a:bodyPr/>
                    <a:lstStyle/>
                    <a:p>
                      <a:pPr algn="ctr" fontAlgn="ctr"/>
                      <a:r>
                        <a:rPr lang="en-US" sz="1400" b="1" u="none" strike="noStrike" dirty="0" err="1">
                          <a:solidFill>
                            <a:srgbClr val="FF0000"/>
                          </a:solidFill>
                          <a:effectLst/>
                        </a:rPr>
                        <a:t>DOHHospitals</a:t>
                      </a:r>
                      <a:r>
                        <a:rPr lang="en-US" sz="1400" b="1" u="none" strike="noStrike" dirty="0">
                          <a:solidFill>
                            <a:srgbClr val="FF0000"/>
                          </a:solidFill>
                          <a:effectLst/>
                        </a:rPr>
                        <a:t>_</a:t>
                      </a:r>
                      <a:br>
                        <a:rPr lang="en-US" sz="1400" b="1" u="none" strike="noStrike" dirty="0">
                          <a:solidFill>
                            <a:srgbClr val="FF0000"/>
                          </a:solidFill>
                          <a:effectLst/>
                        </a:rPr>
                      </a:br>
                      <a:r>
                        <a:rPr lang="en-US" sz="1400" b="1" u="none" strike="noStrike" dirty="0">
                          <a:solidFill>
                            <a:srgbClr val="FF0000"/>
                          </a:solidFill>
                          <a:effectLst/>
                        </a:rPr>
                        <a:t>L</a:t>
                      </a:r>
                      <a:r>
                        <a:rPr lang="en-US" sz="1400" b="1" u="none" strike="noStrike" baseline="30000" dirty="0">
                          <a:solidFill>
                            <a:srgbClr val="FF0000"/>
                          </a:solidFill>
                          <a:effectLst/>
                        </a:rPr>
                        <a:t>obs</a:t>
                      </a:r>
                      <a:r>
                        <a:rPr lang="en-US" sz="1400" b="1" u="none" strike="noStrike" dirty="0">
                          <a:solidFill>
                            <a:srgbClr val="FF0000"/>
                          </a:solidFill>
                          <a:effectLst/>
                        </a:rPr>
                        <a:t>(d)</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b="1" i="0" u="none" strike="noStrike" dirty="0">
                          <a:effectLst/>
                        </a:rPr>
                        <a:t>Hwths1</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Hwths2</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Hwths3</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Hwths4</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Hwths5</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Hwths6</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Hwths7</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Hwths8</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Hwths9</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Lower </a:t>
                      </a:r>
                      <a:r>
                        <a:rPr lang="en-US" sz="1400" b="1" u="none" strike="noStrike" dirty="0" err="1">
                          <a:effectLst/>
                        </a:rPr>
                        <a:t>Env</a:t>
                      </a:r>
                      <a:r>
                        <a:rPr lang="en-US" sz="1400" b="1" u="none" strike="noStrike" dirty="0">
                          <a:effectLst/>
                        </a:rPr>
                        <a:t>. </a:t>
                      </a:r>
                      <a:br>
                        <a:rPr lang="en-US" sz="1400" b="1" u="none" strike="noStrike" dirty="0">
                          <a:effectLst/>
                        </a:rPr>
                      </a:br>
                      <a:r>
                        <a:rPr lang="en-US" sz="1400" b="1" u="none" strike="noStrike" dirty="0">
                          <a:effectLst/>
                        </a:rPr>
                        <a:t>L</a:t>
                      </a:r>
                      <a:r>
                        <a:rPr lang="en-US" sz="1400" b="1" u="none" strike="noStrike" baseline="30000" dirty="0">
                          <a:effectLst/>
                        </a:rPr>
                        <a:t>-</a:t>
                      </a:r>
                      <a:r>
                        <a:rPr lang="en-US" sz="1400" b="1" u="none" strike="noStrike" dirty="0">
                          <a:effectLst/>
                        </a:rPr>
                        <a:t>(d)</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Upper </a:t>
                      </a:r>
                      <a:r>
                        <a:rPr lang="en-US" sz="1400" b="1" u="none" strike="noStrike" dirty="0" err="1">
                          <a:effectLst/>
                        </a:rPr>
                        <a:t>Env</a:t>
                      </a:r>
                      <a:r>
                        <a:rPr lang="en-US" sz="1400" b="1" u="none" strike="noStrike" dirty="0">
                          <a:effectLst/>
                        </a:rPr>
                        <a:t>. L</a:t>
                      </a:r>
                      <a:r>
                        <a:rPr lang="en-US" sz="1400" b="1" u="none" strike="noStrike" baseline="30000" dirty="0">
                          <a:effectLst/>
                        </a:rPr>
                        <a:t>+</a:t>
                      </a:r>
                      <a:r>
                        <a:rPr lang="en-US" sz="1400" b="1" u="none" strike="noStrike" dirty="0">
                          <a:effectLst/>
                        </a:rPr>
                        <a:t>(d)</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Verdict</a:t>
                      </a:r>
                      <a:endParaRPr lang="en-US" sz="1400" b="1"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25000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59861</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dirty="0">
                          <a:effectLst/>
                        </a:rPr>
                        <a:t>38400</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40238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41747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38799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40948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40488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34162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39268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40178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34162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41747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Clustered</a:t>
                      </a:r>
                      <a:endParaRPr lang="en-US" sz="1400" b="0"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50000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91368</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dirty="0">
                          <a:effectLst/>
                        </a:rPr>
                        <a:t>78125</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79994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81432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76229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76913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79347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68485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77206</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76085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68485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81432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Clustered</a:t>
                      </a:r>
                      <a:endParaRPr lang="en-US" sz="1400" b="0"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75000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116799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111659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113120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116088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110427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112793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108775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102213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110930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108320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102213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116088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Clustered</a:t>
                      </a:r>
                      <a:endParaRPr lang="en-US" sz="1400" b="0"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100000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a:solidFill>
                            <a:srgbClr val="FF0000"/>
                          </a:solidFill>
                          <a:effectLst/>
                        </a:rPr>
                        <a:t>143009</a:t>
                      </a:r>
                      <a:endParaRPr lang="en-US" sz="1400" b="1" i="1" u="none" strike="noStrike">
                        <a:solidFill>
                          <a:srgbClr val="FF0000"/>
                        </a:solidFill>
                        <a:effectLst/>
                        <a:latin typeface="Calibri"/>
                      </a:endParaRPr>
                    </a:p>
                  </a:txBody>
                  <a:tcPr marL="6790" marR="6790" marT="6790" marB="0" anchor="ctr"/>
                </a:tc>
                <a:tc>
                  <a:txBody>
                    <a:bodyPr/>
                    <a:lstStyle/>
                    <a:p>
                      <a:pPr algn="ctr" fontAlgn="ctr"/>
                      <a:r>
                        <a:rPr lang="en-US" sz="1400" u="none" strike="noStrike">
                          <a:effectLst/>
                        </a:rPr>
                        <a:t>141621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141581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144621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139352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142296</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137667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130365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139214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136190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130365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144621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125000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a:solidFill>
                            <a:srgbClr val="FF0000"/>
                          </a:solidFill>
                          <a:effectLst/>
                        </a:rPr>
                        <a:t>164375</a:t>
                      </a:r>
                      <a:endParaRPr lang="en-US" sz="1400" b="1" i="1" u="none" strike="noStrike">
                        <a:solidFill>
                          <a:srgbClr val="FF0000"/>
                        </a:solidFill>
                        <a:effectLst/>
                        <a:latin typeface="Calibri"/>
                      </a:endParaRPr>
                    </a:p>
                  </a:txBody>
                  <a:tcPr marL="6790" marR="6790" marT="6790" marB="0" anchor="ctr"/>
                </a:tc>
                <a:tc>
                  <a:txBody>
                    <a:bodyPr/>
                    <a:lstStyle/>
                    <a:p>
                      <a:pPr algn="ctr" fontAlgn="ctr"/>
                      <a:r>
                        <a:rPr lang="en-US" sz="1400" u="none" strike="noStrike">
                          <a:effectLst/>
                        </a:rPr>
                        <a:t>166981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162950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169302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163132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164911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164713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157355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162107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159427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157355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169302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150000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187219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189228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180404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189595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183128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187000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187449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182010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184580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181341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180404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189595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175000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a:solidFill>
                            <a:srgbClr val="FF0000"/>
                          </a:solidFill>
                          <a:effectLst/>
                        </a:rPr>
                        <a:t>210076</a:t>
                      </a:r>
                      <a:endParaRPr lang="en-US" sz="1400" b="1" i="1" u="none" strike="noStrike">
                        <a:solidFill>
                          <a:srgbClr val="FF0000"/>
                        </a:solidFill>
                        <a:effectLst/>
                        <a:latin typeface="Calibri"/>
                      </a:endParaRPr>
                    </a:p>
                  </a:txBody>
                  <a:tcPr marL="6790" marR="6790" marT="6790" marB="0" anchor="ctr"/>
                </a:tc>
                <a:tc>
                  <a:txBody>
                    <a:bodyPr/>
                    <a:lstStyle/>
                    <a:p>
                      <a:pPr algn="ctr" fontAlgn="ctr"/>
                      <a:r>
                        <a:rPr lang="en-US" sz="1400" u="none" strike="noStrike">
                          <a:effectLst/>
                        </a:rPr>
                        <a:t>207145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195831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210090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200383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206588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212537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203254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203111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200222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195831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212537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Random</a:t>
                      </a:r>
                      <a:endParaRPr lang="en-US" sz="1400" b="0" i="0" u="none" strike="noStrike">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200000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224009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221536</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209503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222437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215367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221561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224293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220280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218883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215031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209503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224293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Random</a:t>
                      </a:r>
                      <a:endParaRPr lang="en-US" sz="1400" b="0" i="0" u="none" strike="noStrike">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225000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236099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234161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221913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235960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229691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234925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239290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234889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232663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228292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221913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239290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Random</a:t>
                      </a:r>
                      <a:endParaRPr lang="en-US" sz="1400" b="0" i="0" u="none" strike="noStrike">
                        <a:solidFill>
                          <a:srgbClr val="000000"/>
                        </a:solidFill>
                        <a:effectLst/>
                        <a:latin typeface="Calibri"/>
                      </a:endParaRPr>
                    </a:p>
                  </a:txBody>
                  <a:tcPr marL="6790" marR="6790" marT="6790" marB="0" anchor="ctr"/>
                </a:tc>
              </a:tr>
              <a:tr h="210493">
                <a:tc>
                  <a:txBody>
                    <a:bodyPr/>
                    <a:lstStyle/>
                    <a:p>
                      <a:pPr algn="l" fontAlgn="b"/>
                      <a:r>
                        <a:rPr lang="en-US" sz="1400" b="1" i="1" u="none" strike="noStrike" dirty="0">
                          <a:effectLst/>
                        </a:rPr>
                        <a:t>250000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247240</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246004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233920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247799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242472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247255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251777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247259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244305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239447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233920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251777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tr>
            </a:tbl>
          </a:graphicData>
        </a:graphic>
      </p:graphicFrame>
      <p:sp>
        <p:nvSpPr>
          <p:cNvPr id="8" name="TextBox 7"/>
          <p:cNvSpPr txBox="1"/>
          <p:nvPr/>
        </p:nvSpPr>
        <p:spPr>
          <a:xfrm>
            <a:off x="0" y="5105400"/>
            <a:ext cx="9144000" cy="1569660"/>
          </a:xfrm>
          <a:prstGeom prst="rect">
            <a:avLst/>
          </a:prstGeom>
          <a:noFill/>
        </p:spPr>
        <p:txBody>
          <a:bodyPr wrap="square" rtlCol="0">
            <a:spAutoFit/>
          </a:bodyPr>
          <a:lstStyle/>
          <a:p>
            <a:pPr marL="342900" indent="-342900">
              <a:buFont typeface="Arial" pitchFamily="34" charset="0"/>
              <a:buChar char="•"/>
            </a:pPr>
            <a:r>
              <a:rPr lang="en-US" sz="2400" dirty="0" smtClean="0"/>
              <a:t>The pattern is clustered at small distances, and random at all the larger distances.</a:t>
            </a:r>
          </a:p>
          <a:p>
            <a:pPr marL="342900" indent="-342900">
              <a:buFont typeface="Arial" pitchFamily="34" charset="0"/>
              <a:buChar char="•"/>
            </a:pPr>
            <a:r>
              <a:rPr lang="en-US" sz="2400" dirty="0" smtClean="0"/>
              <a:t>Compare this table with what we got when we ran the permutations in ArcGIS</a:t>
            </a:r>
            <a:endParaRPr lang="en-US" sz="2400" dirty="0"/>
          </a:p>
        </p:txBody>
      </p:sp>
    </p:spTree>
    <p:extLst>
      <p:ext uri="{BB962C8B-B14F-4D97-AF65-F5344CB8AC3E}">
        <p14:creationId xmlns:p14="http://schemas.microsoft.com/office/powerpoint/2010/main" val="28930111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smtClean="0"/>
              <a:t>Comparing with Earlier Output</a:t>
            </a:r>
            <a:endParaRPr lang="en-US" b="1" dirty="0"/>
          </a:p>
        </p:txBody>
      </p:sp>
      <p:sp>
        <p:nvSpPr>
          <p:cNvPr id="5" name="TextBox 4"/>
          <p:cNvSpPr txBox="1"/>
          <p:nvPr/>
        </p:nvSpPr>
        <p:spPr>
          <a:xfrm>
            <a:off x="6570260" y="1752600"/>
            <a:ext cx="2590800" cy="3785652"/>
          </a:xfrm>
          <a:prstGeom prst="rect">
            <a:avLst/>
          </a:prstGeom>
          <a:noFill/>
        </p:spPr>
        <p:txBody>
          <a:bodyPr wrap="square" rtlCol="0">
            <a:spAutoFit/>
          </a:bodyPr>
          <a:lstStyle/>
          <a:p>
            <a:r>
              <a:rPr lang="en-US" sz="2000" b="1" i="1" dirty="0" smtClean="0"/>
              <a:t>When you don’t take population into consideration (graph on the left), you have clustering at small and medium distances. When you do take population into consideration (as on previous slide), there is clustering only at small distances. </a:t>
            </a:r>
            <a:endParaRPr lang="en-US" sz="2000" b="1" i="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 y="1290035"/>
            <a:ext cx="6505643" cy="533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48683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62000"/>
          </a:xfrm>
        </p:spPr>
        <p:txBody>
          <a:bodyPr/>
          <a:lstStyle/>
          <a:p>
            <a:r>
              <a:rPr lang="en-US" b="1" dirty="0" smtClean="0"/>
              <a:t>To Sum It All Up…</a:t>
            </a:r>
            <a:endParaRPr lang="en-US" b="1" dirty="0"/>
          </a:p>
        </p:txBody>
      </p:sp>
      <p:sp>
        <p:nvSpPr>
          <p:cNvPr id="3" name="Content Placeholder 2"/>
          <p:cNvSpPr>
            <a:spLocks noGrp="1"/>
          </p:cNvSpPr>
          <p:nvPr>
            <p:ph idx="1"/>
          </p:nvPr>
        </p:nvSpPr>
        <p:spPr>
          <a:xfrm>
            <a:off x="0" y="1219200"/>
            <a:ext cx="9144000" cy="5257800"/>
          </a:xfrm>
        </p:spPr>
        <p:txBody>
          <a:bodyPr>
            <a:normAutofit/>
          </a:bodyPr>
          <a:lstStyle/>
          <a:p>
            <a:r>
              <a:rPr lang="en-US" sz="3600" dirty="0" smtClean="0"/>
              <a:t>K-function Analysis has Quadrat Analysis and Average Nearest Neighbor Analysis beat!</a:t>
            </a:r>
          </a:p>
          <a:p>
            <a:pPr lvl="1"/>
            <a:r>
              <a:rPr lang="en-US" sz="3200" dirty="0" smtClean="0"/>
              <a:t>No dependence on quadrat size</a:t>
            </a:r>
          </a:p>
          <a:p>
            <a:pPr lvl="1"/>
            <a:r>
              <a:rPr lang="en-US" sz="3200" dirty="0" smtClean="0"/>
              <a:t>Analysis at different distances (scales)</a:t>
            </a:r>
          </a:p>
          <a:p>
            <a:pPr lvl="1"/>
            <a:r>
              <a:rPr lang="en-US" sz="3200" dirty="0" smtClean="0"/>
              <a:t>Taking population density into consideration</a:t>
            </a:r>
          </a:p>
          <a:p>
            <a:pPr lvl="1"/>
            <a:r>
              <a:rPr lang="en-US" sz="3200" dirty="0" smtClean="0"/>
              <a:t>Taking into consideration irregularly shaped study areas (i.e., doesn’t assume a rectangular study area)</a:t>
            </a:r>
          </a:p>
        </p:txBody>
      </p:sp>
    </p:spTree>
    <p:extLst>
      <p:ext uri="{BB962C8B-B14F-4D97-AF65-F5344CB8AC3E}">
        <p14:creationId xmlns:p14="http://schemas.microsoft.com/office/powerpoint/2010/main" val="32016794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Prior to ArcGIS 10.1 SP1</a:t>
            </a:r>
            <a:endParaRPr lang="en-US" b="1" dirty="0"/>
          </a:p>
        </p:txBody>
      </p:sp>
      <p:sp>
        <p:nvSpPr>
          <p:cNvPr id="3" name="Content Placeholder 2"/>
          <p:cNvSpPr>
            <a:spLocks noGrp="1"/>
          </p:cNvSpPr>
          <p:nvPr>
            <p:ph idx="1"/>
          </p:nvPr>
        </p:nvSpPr>
        <p:spPr>
          <a:xfrm>
            <a:off x="0" y="1600200"/>
            <a:ext cx="9144000" cy="5257800"/>
          </a:xfrm>
        </p:spPr>
        <p:txBody>
          <a:bodyPr>
            <a:normAutofit fontScale="92500" lnSpcReduction="20000"/>
          </a:bodyPr>
          <a:lstStyle/>
          <a:p>
            <a:r>
              <a:rPr lang="en-US" dirty="0" smtClean="0"/>
              <a:t>A couple years ago, when students would run the same K-function analysis on different computers, they would occasionally get drastically different results. </a:t>
            </a:r>
          </a:p>
          <a:p>
            <a:r>
              <a:rPr lang="en-US" dirty="0" smtClean="0"/>
              <a:t>After several months of communicating with ESRI, it turned out that before</a:t>
            </a:r>
            <a:r>
              <a:rPr lang="en-US" dirty="0"/>
              <a:t> ArcGIS 10.1 Service Pack 1, the random envelopes were generated incorrectly. </a:t>
            </a:r>
            <a:endParaRPr lang="en-US" dirty="0" smtClean="0"/>
          </a:p>
          <a:p>
            <a:r>
              <a:rPr lang="en-US" dirty="0" smtClean="0"/>
              <a:t>That </a:t>
            </a:r>
            <a:r>
              <a:rPr lang="en-US" dirty="0"/>
              <a:t>is, prior to 10.1 SP1, the </a:t>
            </a:r>
            <a:r>
              <a:rPr lang="en-US" i="1" dirty="0"/>
              <a:t>extent</a:t>
            </a:r>
            <a:r>
              <a:rPr lang="en-US" dirty="0"/>
              <a:t> that was used for generating the 999 random point patterns that were used to construct the envelopes was the extent of our input points </a:t>
            </a:r>
            <a:r>
              <a:rPr lang="en-US" dirty="0" smtClean="0"/>
              <a:t>(hospitals) </a:t>
            </a:r>
            <a:r>
              <a:rPr lang="en-US" dirty="0"/>
              <a:t>and not our study area </a:t>
            </a:r>
            <a:r>
              <a:rPr lang="en-US" dirty="0" smtClean="0"/>
              <a:t>(Pennsylvania), </a:t>
            </a:r>
            <a:r>
              <a:rPr lang="en-US" dirty="0"/>
              <a:t>as it should have been. That certainly produced some pretty funky (read: </a:t>
            </a:r>
            <a:r>
              <a:rPr lang="en-US" dirty="0" smtClean="0"/>
              <a:t>WRONG)</a:t>
            </a:r>
            <a:r>
              <a:rPr lang="en-US" dirty="0"/>
              <a:t> results. </a:t>
            </a:r>
          </a:p>
          <a:p>
            <a:pPr marL="0" indent="0" algn="ctr">
              <a:buNone/>
            </a:pPr>
            <a:r>
              <a:rPr lang="en-US" b="1" i="1" dirty="0" smtClean="0">
                <a:solidFill>
                  <a:srgbClr val="FF0000"/>
                </a:solidFill>
              </a:rPr>
              <a:t>#</a:t>
            </a:r>
            <a:r>
              <a:rPr lang="en-US" b="1" i="1" dirty="0" err="1" smtClean="0">
                <a:solidFill>
                  <a:srgbClr val="FF0000"/>
                </a:solidFill>
              </a:rPr>
              <a:t>YouHadOneJob</a:t>
            </a:r>
            <a:endParaRPr lang="en-US" b="1" i="1" dirty="0">
              <a:solidFill>
                <a:srgbClr val="FF0000"/>
              </a:solidFill>
            </a:endParaRPr>
          </a:p>
        </p:txBody>
      </p:sp>
    </p:spTree>
    <p:extLst>
      <p:ext uri="{BB962C8B-B14F-4D97-AF65-F5344CB8AC3E}">
        <p14:creationId xmlns:p14="http://schemas.microsoft.com/office/powerpoint/2010/main" val="14169370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Earlier Versions of ArcGIS</a:t>
            </a:r>
            <a:endParaRPr lang="en-US"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447800"/>
            <a:ext cx="6553200" cy="524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0" y="1447800"/>
            <a:ext cx="2133600" cy="3970318"/>
          </a:xfrm>
          <a:prstGeom prst="rect">
            <a:avLst/>
          </a:prstGeom>
          <a:noFill/>
        </p:spPr>
        <p:txBody>
          <a:bodyPr wrap="square" rtlCol="0">
            <a:spAutoFit/>
          </a:bodyPr>
          <a:lstStyle/>
          <a:p>
            <a:r>
              <a:rPr lang="en-US" dirty="0" smtClean="0"/>
              <a:t>The </a:t>
            </a:r>
            <a:r>
              <a:rPr lang="en-US" dirty="0" err="1" smtClean="0"/>
              <a:t>ExpectedK</a:t>
            </a:r>
            <a:r>
              <a:rPr lang="en-US" dirty="0" smtClean="0"/>
              <a:t> function is outside the confidence envelope, even at small distances.</a:t>
            </a:r>
          </a:p>
          <a:p>
            <a:endParaRPr lang="en-US" dirty="0"/>
          </a:p>
          <a:p>
            <a:r>
              <a:rPr lang="en-US" dirty="0" smtClean="0"/>
              <a:t>This makes no sense! </a:t>
            </a:r>
          </a:p>
          <a:p>
            <a:endParaRPr lang="en-US" dirty="0"/>
          </a:p>
          <a:p>
            <a:r>
              <a:rPr lang="en-US" dirty="0" smtClean="0"/>
              <a:t>The reason is that the envelopes are generated incorrectly before ArcGIS 10.1 SP1</a:t>
            </a:r>
            <a:endParaRPr lang="en-US" dirty="0"/>
          </a:p>
        </p:txBody>
      </p:sp>
    </p:spTree>
    <p:extLst>
      <p:ext uri="{BB962C8B-B14F-4D97-AF65-F5344CB8AC3E}">
        <p14:creationId xmlns:p14="http://schemas.microsoft.com/office/powerpoint/2010/main" val="13834754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smtClean="0"/>
              <a:t>Coordinate Systems</a:t>
            </a:r>
            <a:endParaRPr lang="en-US" b="1" dirty="0"/>
          </a:p>
        </p:txBody>
      </p:sp>
      <p:sp>
        <p:nvSpPr>
          <p:cNvPr id="3" name="Content Placeholder 2"/>
          <p:cNvSpPr>
            <a:spLocks noGrp="1"/>
          </p:cNvSpPr>
          <p:nvPr>
            <p:ph idx="1"/>
          </p:nvPr>
        </p:nvSpPr>
        <p:spPr>
          <a:xfrm>
            <a:off x="0" y="990600"/>
            <a:ext cx="9144000" cy="5867400"/>
          </a:xfrm>
        </p:spPr>
        <p:txBody>
          <a:bodyPr>
            <a:normAutofit fontScale="62500" lnSpcReduction="20000"/>
          </a:bodyPr>
          <a:lstStyle/>
          <a:p>
            <a:r>
              <a:rPr lang="en-US" dirty="0"/>
              <a:t>Using projected data is always </a:t>
            </a:r>
            <a:r>
              <a:rPr lang="en-US" dirty="0" smtClean="0"/>
              <a:t>recommended for Point Pattern Analyses (just like with spatial autocorrelation and spatial regression analyses)</a:t>
            </a:r>
          </a:p>
          <a:p>
            <a:r>
              <a:rPr lang="en-US" dirty="0" smtClean="0"/>
              <a:t>That is, use a projected coordinate system (based on feet, meters, etc.) and NOT a geographic coordinate system, that is based on degrees, minutes and seconds. </a:t>
            </a:r>
          </a:p>
          <a:p>
            <a:r>
              <a:rPr lang="en-US" dirty="0" smtClean="0"/>
              <a:t>If your </a:t>
            </a:r>
            <a:r>
              <a:rPr lang="en-US" dirty="0" err="1" smtClean="0"/>
              <a:t>shapefile</a:t>
            </a:r>
            <a:r>
              <a:rPr lang="en-US" dirty="0" smtClean="0"/>
              <a:t> is in a geographic coordinate system, or if it has unknown units, project it:</a:t>
            </a:r>
            <a:endParaRPr lang="en-US" dirty="0"/>
          </a:p>
          <a:p>
            <a:r>
              <a:rPr lang="en-US" dirty="0" smtClean="0"/>
              <a:t>For instance, for a Philadelphia </a:t>
            </a:r>
            <a:r>
              <a:rPr lang="en-US" dirty="0" err="1" smtClean="0"/>
              <a:t>shapefile</a:t>
            </a:r>
            <a:r>
              <a:rPr lang="en-US" dirty="0"/>
              <a:t> </a:t>
            </a:r>
            <a:r>
              <a:rPr lang="en-US" dirty="0" smtClean="0"/>
              <a:t>that has unknown units, take the following steps:</a:t>
            </a:r>
          </a:p>
          <a:p>
            <a:pPr lvl="1"/>
            <a:r>
              <a:rPr lang="en-US" b="1" i="1" dirty="0" err="1" smtClean="0">
                <a:solidFill>
                  <a:srgbClr val="FF0000"/>
                </a:solidFill>
              </a:rPr>
              <a:t>ArcToolBox</a:t>
            </a:r>
            <a:r>
              <a:rPr lang="en-US" b="1" i="1" dirty="0" smtClean="0">
                <a:solidFill>
                  <a:srgbClr val="FF0000"/>
                </a:solidFill>
              </a:rPr>
              <a:t> -&gt; Data Management Tools -&gt; Projections and Transformations -&gt; Define Projection</a:t>
            </a:r>
            <a:r>
              <a:rPr lang="en-US" dirty="0" smtClean="0"/>
              <a:t>. Select your </a:t>
            </a:r>
            <a:r>
              <a:rPr lang="en-US" dirty="0" err="1" smtClean="0"/>
              <a:t>shapefile</a:t>
            </a:r>
            <a:r>
              <a:rPr lang="en-US" dirty="0" smtClean="0"/>
              <a:t>, and under the coordinate system, navigate to </a:t>
            </a:r>
            <a:r>
              <a:rPr lang="en-US" b="1" i="1" dirty="0" smtClean="0">
                <a:solidFill>
                  <a:srgbClr val="FF0000"/>
                </a:solidFill>
              </a:rPr>
              <a:t>Geographic Coordinate Systems -&gt; North America -&gt; NAD 1983</a:t>
            </a:r>
            <a:r>
              <a:rPr lang="en-US" dirty="0" smtClean="0"/>
              <a:t>, and click OK</a:t>
            </a:r>
          </a:p>
          <a:p>
            <a:pPr lvl="1"/>
            <a:r>
              <a:rPr lang="en-US" dirty="0" smtClean="0"/>
              <a:t>Now that you have defined your coordinate system, let’s project it: </a:t>
            </a:r>
            <a:r>
              <a:rPr lang="en-US" b="1" i="1" dirty="0" err="1" smtClean="0">
                <a:solidFill>
                  <a:srgbClr val="FF0000"/>
                </a:solidFill>
              </a:rPr>
              <a:t>ArcToolBox</a:t>
            </a:r>
            <a:r>
              <a:rPr lang="en-US" b="1" i="1" dirty="0" smtClean="0">
                <a:solidFill>
                  <a:srgbClr val="FF0000"/>
                </a:solidFill>
              </a:rPr>
              <a:t> -&gt; Data Management Tools -&gt; Projections and Transformations -&gt; Feature -&gt; Project</a:t>
            </a:r>
            <a:r>
              <a:rPr lang="en-US" dirty="0" smtClean="0"/>
              <a:t>. Select </a:t>
            </a:r>
            <a:r>
              <a:rPr lang="en-US" dirty="0" err="1" smtClean="0"/>
              <a:t>shapefile</a:t>
            </a:r>
            <a:r>
              <a:rPr lang="en-US" dirty="0" smtClean="0"/>
              <a:t>, select the name and location of the output </a:t>
            </a:r>
            <a:r>
              <a:rPr lang="en-US" dirty="0" err="1" smtClean="0"/>
              <a:t>shapefile</a:t>
            </a:r>
            <a:r>
              <a:rPr lang="en-US" dirty="0" smtClean="0"/>
              <a:t>, and under the output coordinate system, navigate to </a:t>
            </a:r>
            <a:r>
              <a:rPr lang="en-US" b="1" i="1" dirty="0" smtClean="0">
                <a:solidFill>
                  <a:srgbClr val="FF0000"/>
                </a:solidFill>
              </a:rPr>
              <a:t>Projected </a:t>
            </a:r>
            <a:r>
              <a:rPr lang="en-US" b="1" i="1" dirty="0">
                <a:solidFill>
                  <a:srgbClr val="FF0000"/>
                </a:solidFill>
              </a:rPr>
              <a:t>Coordinate Systems -&gt; State Plane -&gt; NAD 1983 (US Feet) -&gt; </a:t>
            </a:r>
            <a:r>
              <a:rPr lang="en-US" b="1" i="1" dirty="0" smtClean="0">
                <a:solidFill>
                  <a:srgbClr val="FF0000"/>
                </a:solidFill>
              </a:rPr>
              <a:t>NAD 1983 </a:t>
            </a:r>
            <a:r>
              <a:rPr lang="en-US" b="1" i="1" dirty="0" err="1" smtClean="0">
                <a:solidFill>
                  <a:srgbClr val="FF0000"/>
                </a:solidFill>
              </a:rPr>
              <a:t>StatePlane</a:t>
            </a:r>
            <a:r>
              <a:rPr lang="en-US" b="1" i="1" dirty="0" smtClean="0">
                <a:solidFill>
                  <a:srgbClr val="FF0000"/>
                </a:solidFill>
              </a:rPr>
              <a:t> Pennsylvania South FIPS 3702 Feet</a:t>
            </a:r>
            <a:r>
              <a:rPr lang="en-US" dirty="0" smtClean="0">
                <a:solidFill>
                  <a:srgbClr val="FF0000"/>
                </a:solidFill>
              </a:rPr>
              <a:t> </a:t>
            </a:r>
            <a:r>
              <a:rPr lang="en-US" dirty="0" smtClean="0"/>
              <a:t>and click OK.</a:t>
            </a:r>
          </a:p>
          <a:p>
            <a:pPr lvl="1"/>
            <a:r>
              <a:rPr lang="en-US" dirty="0" smtClean="0"/>
              <a:t>In a new map document, open the output </a:t>
            </a:r>
            <a:r>
              <a:rPr lang="en-US" dirty="0" err="1" smtClean="0"/>
              <a:t>shapefile</a:t>
            </a:r>
            <a:r>
              <a:rPr lang="en-US" dirty="0" smtClean="0"/>
              <a:t>, and work with that </a:t>
            </a:r>
            <a:r>
              <a:rPr lang="en-US" dirty="0" err="1" smtClean="0"/>
              <a:t>shapefile</a:t>
            </a:r>
            <a:r>
              <a:rPr lang="en-US" dirty="0" smtClean="0"/>
              <a:t> instead.</a:t>
            </a:r>
          </a:p>
          <a:p>
            <a:pPr lvl="1"/>
            <a:r>
              <a:rPr lang="en-US" dirty="0" smtClean="0"/>
              <a:t>Depending on the situation, you may need to only define a projection, or only do the projection (i.e., do only one of the steps above).</a:t>
            </a:r>
          </a:p>
          <a:p>
            <a:r>
              <a:rPr lang="en-US" dirty="0" smtClean="0"/>
              <a:t>FYI: What your favorite map projection says about you: </a:t>
            </a:r>
            <a:r>
              <a:rPr lang="en-US" dirty="0">
                <a:hlinkClick r:id="rId2"/>
              </a:rPr>
              <a:t>http://xkcd.com/977</a:t>
            </a:r>
            <a:r>
              <a:rPr lang="en-US" dirty="0" smtClean="0">
                <a:hlinkClick r:id="rId2"/>
              </a:rPr>
              <a:t>/</a:t>
            </a:r>
            <a:r>
              <a:rPr lang="en-US" dirty="0" smtClean="0"/>
              <a:t> </a:t>
            </a:r>
            <a:r>
              <a:rPr lang="en-US" dirty="0" smtClean="0">
                <a:sym typeface="Wingdings" panose="05000000000000000000" pitchFamily="2" charset="2"/>
              </a:rPr>
              <a:t></a:t>
            </a:r>
            <a:endParaRPr lang="en-US" dirty="0" smtClean="0"/>
          </a:p>
        </p:txBody>
      </p:sp>
    </p:spTree>
    <p:extLst>
      <p:ext uri="{BB962C8B-B14F-4D97-AF65-F5344CB8AC3E}">
        <p14:creationId xmlns:p14="http://schemas.microsoft.com/office/powerpoint/2010/main" val="1988033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Some Additional Things You Would Learn in ESE 502</a:t>
            </a:r>
            <a:endParaRPr lang="en-US" b="1" dirty="0"/>
          </a:p>
        </p:txBody>
      </p:sp>
      <p:sp>
        <p:nvSpPr>
          <p:cNvPr id="3" name="Content Placeholder 2"/>
          <p:cNvSpPr>
            <a:spLocks noGrp="1"/>
          </p:cNvSpPr>
          <p:nvPr>
            <p:ph idx="1"/>
          </p:nvPr>
        </p:nvSpPr>
        <p:spPr>
          <a:xfrm>
            <a:off x="0" y="1676400"/>
            <a:ext cx="9144000" cy="5181600"/>
          </a:xfrm>
        </p:spPr>
        <p:txBody>
          <a:bodyPr>
            <a:normAutofit fontScale="92500" lnSpcReduction="10000"/>
          </a:bodyPr>
          <a:lstStyle/>
          <a:p>
            <a:r>
              <a:rPr lang="en-US" dirty="0" smtClean="0"/>
              <a:t>The in-depth mathematics behind all the methods presented</a:t>
            </a:r>
          </a:p>
          <a:p>
            <a:r>
              <a:rPr lang="en-US" dirty="0" smtClean="0"/>
              <a:t>More about the assumptions behind each method</a:t>
            </a:r>
          </a:p>
          <a:p>
            <a:r>
              <a:rPr lang="en-US" dirty="0" smtClean="0"/>
              <a:t>Implementation of all these methods in </a:t>
            </a:r>
            <a:r>
              <a:rPr lang="en-US" dirty="0" err="1" smtClean="0"/>
              <a:t>Matlab</a:t>
            </a:r>
            <a:r>
              <a:rPr lang="en-US" dirty="0" smtClean="0"/>
              <a:t> (substantially better than ArcGIS)</a:t>
            </a:r>
          </a:p>
          <a:p>
            <a:r>
              <a:rPr lang="en-US" dirty="0" smtClean="0"/>
              <a:t>Cross K-Functions: A tool which examines whether two point patterns are independent of each other at various distances </a:t>
            </a:r>
          </a:p>
          <a:p>
            <a:pPr lvl="1"/>
            <a:r>
              <a:rPr lang="en-US" dirty="0" smtClean="0"/>
              <a:t>I.e., are wolves and rabbits (who are hunted by wolves) clustered in the same areas, independent of each other, or repelled by each other.</a:t>
            </a:r>
            <a:endParaRPr lang="en-US" dirty="0"/>
          </a:p>
        </p:txBody>
      </p:sp>
    </p:spTree>
    <p:extLst>
      <p:ext uri="{BB962C8B-B14F-4D97-AF65-F5344CB8AC3E}">
        <p14:creationId xmlns:p14="http://schemas.microsoft.com/office/powerpoint/2010/main" val="23784598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600" dirty="0" smtClean="0"/>
              <a:t>What Would Happen If We Had a Randomly Generated Pattern?</a:t>
            </a:r>
            <a:endParaRPr lang="en-US" sz="36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6695"/>
            <a:ext cx="6096000" cy="5681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96000" y="1176695"/>
            <a:ext cx="3048000" cy="5262979"/>
          </a:xfrm>
          <a:prstGeom prst="rect">
            <a:avLst/>
          </a:prstGeom>
          <a:noFill/>
        </p:spPr>
        <p:txBody>
          <a:bodyPr wrap="square" rtlCol="0">
            <a:spAutoFit/>
          </a:bodyPr>
          <a:lstStyle/>
          <a:p>
            <a:endParaRPr lang="en-US" sz="2400" dirty="0" smtClean="0"/>
          </a:p>
          <a:p>
            <a:r>
              <a:rPr lang="en-US" sz="2400" dirty="0" smtClean="0"/>
              <a:t>Basically, in the </a:t>
            </a:r>
            <a:r>
              <a:rPr lang="en-US" sz="2400" dirty="0" err="1" smtClean="0"/>
              <a:t>probsurf</a:t>
            </a:r>
            <a:r>
              <a:rPr lang="en-US" sz="2400" dirty="0" smtClean="0"/>
              <a:t> field, we put in FALSE, meaning that </a:t>
            </a:r>
          </a:p>
          <a:p>
            <a:r>
              <a:rPr lang="en-US" sz="2400" dirty="0" smtClean="0"/>
              <a:t>     pixel </a:t>
            </a:r>
            <a:r>
              <a:rPr lang="en-US" sz="2400" dirty="0"/>
              <a:t>values representing population (or population density) in counties are not taken into consideration here, so more dense counties don’t have more points.</a:t>
            </a:r>
          </a:p>
          <a:p>
            <a:endParaRPr lang="en-US" sz="2400" dirty="0"/>
          </a:p>
        </p:txBody>
      </p:sp>
      <p:cxnSp>
        <p:nvCxnSpPr>
          <p:cNvPr id="7" name="Straight Arrow Connector 6"/>
          <p:cNvCxnSpPr/>
          <p:nvPr/>
        </p:nvCxnSpPr>
        <p:spPr>
          <a:xfrm flipV="1">
            <a:off x="3657600" y="2667000"/>
            <a:ext cx="2819400" cy="396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40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a:bodyPr>
          <a:lstStyle/>
          <a:p>
            <a:r>
              <a:rPr lang="en-US" b="1" dirty="0" smtClean="0"/>
              <a:t>Sometimes It’s Not Visually Obvious</a:t>
            </a:r>
            <a:endParaRPr lang="en-US" b="1" dirty="0"/>
          </a:p>
        </p:txBody>
      </p:sp>
      <p:sp>
        <p:nvSpPr>
          <p:cNvPr id="3" name="Content Placeholder 2"/>
          <p:cNvSpPr>
            <a:spLocks noGrp="1"/>
          </p:cNvSpPr>
          <p:nvPr>
            <p:ph idx="1"/>
          </p:nvPr>
        </p:nvSpPr>
        <p:spPr/>
        <p:txBody>
          <a:bodyPr/>
          <a:lstStyle/>
          <a:p>
            <a:r>
              <a:rPr lang="en-US" dirty="0" smtClean="0"/>
              <a:t>We need some sort of a measure characterizing a point process</a:t>
            </a:r>
          </a:p>
          <a:p>
            <a:r>
              <a:rPr lang="en-US" dirty="0" smtClean="0"/>
              <a:t>We’ll talk about a few!</a:t>
            </a:r>
          </a:p>
          <a:p>
            <a:endParaRPr lang="en-US" dirty="0"/>
          </a:p>
          <a:p>
            <a:endParaRPr lang="en-US" dirty="0" smtClean="0"/>
          </a:p>
          <a:p>
            <a:endParaRPr lang="en-US" dirty="0"/>
          </a:p>
        </p:txBody>
      </p:sp>
    </p:spTree>
    <p:extLst>
      <p:ext uri="{BB962C8B-B14F-4D97-AF65-F5344CB8AC3E}">
        <p14:creationId xmlns:p14="http://schemas.microsoft.com/office/powerpoint/2010/main" val="32025296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Randomly Generated Pattern</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6788"/>
            <a:ext cx="9144000" cy="502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81200" y="1020762"/>
            <a:ext cx="6477000" cy="923330"/>
          </a:xfrm>
          <a:prstGeom prst="rect">
            <a:avLst/>
          </a:prstGeom>
          <a:noFill/>
        </p:spPr>
        <p:txBody>
          <a:bodyPr wrap="square" rtlCol="0">
            <a:spAutoFit/>
          </a:bodyPr>
          <a:lstStyle/>
          <a:p>
            <a:r>
              <a:rPr lang="en-US" i="1" dirty="0" smtClean="0"/>
              <a:t>Pixel values representing population (or population density) in counties are not taken into consideration here, so more dense counties don’t have more points.</a:t>
            </a:r>
            <a:endParaRPr lang="en-US" i="1" dirty="0"/>
          </a:p>
        </p:txBody>
      </p:sp>
    </p:spTree>
    <p:extLst>
      <p:ext uri="{BB962C8B-B14F-4D97-AF65-F5344CB8AC3E}">
        <p14:creationId xmlns:p14="http://schemas.microsoft.com/office/powerpoint/2010/main" val="28831535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Subject Point Pattern to K-Function Analysis</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6701"/>
            <a:ext cx="677227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48475" y="1981200"/>
            <a:ext cx="2219325" cy="4401205"/>
          </a:xfrm>
          <a:prstGeom prst="rect">
            <a:avLst/>
          </a:prstGeom>
          <a:noFill/>
        </p:spPr>
        <p:txBody>
          <a:bodyPr wrap="square" rtlCol="0">
            <a:spAutoFit/>
          </a:bodyPr>
          <a:lstStyle/>
          <a:p>
            <a:r>
              <a:rPr lang="en-US" sz="2000" dirty="0" smtClean="0"/>
              <a:t>The observed K-function is within the random envelopes for all distances. The Expected K-function is within the envelopes for small distances, but outside the envelopes for larger distances (despite edge corrections)</a:t>
            </a:r>
            <a:endParaRPr lang="en-US" sz="2000" dirty="0"/>
          </a:p>
        </p:txBody>
      </p:sp>
    </p:spTree>
    <p:extLst>
      <p:ext uri="{BB962C8B-B14F-4D97-AF65-F5344CB8AC3E}">
        <p14:creationId xmlns:p14="http://schemas.microsoft.com/office/powerpoint/2010/main" val="19625373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b="1" dirty="0" smtClean="0"/>
              <a:t>K-Functions Using Network Distances</a:t>
            </a:r>
            <a:endParaRPr lang="en-US" b="1" dirty="0"/>
          </a:p>
        </p:txBody>
      </p:sp>
      <p:sp>
        <p:nvSpPr>
          <p:cNvPr id="3" name="Content Placeholder 2"/>
          <p:cNvSpPr>
            <a:spLocks noGrp="1"/>
          </p:cNvSpPr>
          <p:nvPr>
            <p:ph idx="1"/>
          </p:nvPr>
        </p:nvSpPr>
        <p:spPr>
          <a:xfrm>
            <a:off x="76200" y="990600"/>
            <a:ext cx="8915400" cy="4648200"/>
          </a:xfrm>
        </p:spPr>
        <p:txBody>
          <a:bodyPr>
            <a:normAutofit/>
          </a:bodyPr>
          <a:lstStyle/>
          <a:p>
            <a:r>
              <a:rPr lang="en-US" sz="2800" dirty="0" smtClean="0"/>
              <a:t>Instead of drawing circles of radius </a:t>
            </a:r>
            <a:r>
              <a:rPr lang="en-US" sz="2800" i="1" dirty="0" smtClean="0"/>
              <a:t>d</a:t>
            </a:r>
            <a:r>
              <a:rPr lang="en-US" sz="2800" dirty="0" smtClean="0"/>
              <a:t> around each point, draw shapes that show a distance of </a:t>
            </a:r>
            <a:r>
              <a:rPr lang="en-US" sz="2800" i="1" dirty="0" smtClean="0"/>
              <a:t>d</a:t>
            </a:r>
            <a:r>
              <a:rPr lang="en-US" sz="2800" dirty="0" smtClean="0"/>
              <a:t> in all directions from a point if traveled along a road network </a:t>
            </a:r>
          </a:p>
          <a:p>
            <a:r>
              <a:rPr lang="en-US" sz="2800" dirty="0"/>
              <a:t>Read more at: </a:t>
            </a:r>
            <a:r>
              <a:rPr lang="en-US" sz="2000" dirty="0">
                <a:hlinkClick r:id="rId2"/>
              </a:rPr>
              <a:t>http://www.ncbi.nlm.nih.gov/pmc/articles/PMC1470469</a:t>
            </a:r>
            <a:r>
              <a:rPr lang="en-US" sz="2000" dirty="0" smtClean="0">
                <a:hlinkClick r:id="rId2"/>
              </a:rPr>
              <a:t>/</a:t>
            </a:r>
            <a:r>
              <a:rPr lang="en-US" sz="2000" dirty="0" smtClean="0"/>
              <a:t> </a:t>
            </a:r>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048000"/>
            <a:ext cx="4343400" cy="320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6484034"/>
            <a:ext cx="9144000" cy="369332"/>
          </a:xfrm>
          <a:prstGeom prst="rect">
            <a:avLst/>
          </a:prstGeom>
          <a:noFill/>
        </p:spPr>
        <p:txBody>
          <a:bodyPr wrap="square" rtlCol="0">
            <a:spAutoFit/>
          </a:bodyPr>
          <a:lstStyle/>
          <a:p>
            <a:r>
              <a:rPr lang="en-US" dirty="0"/>
              <a:t>Image </a:t>
            </a:r>
            <a:r>
              <a:rPr lang="en-US" dirty="0" smtClean="0"/>
              <a:t>shamelessly stolen </a:t>
            </a:r>
            <a:r>
              <a:rPr lang="en-US" dirty="0"/>
              <a:t>from: </a:t>
            </a:r>
            <a:r>
              <a:rPr lang="en-US" dirty="0">
                <a:hlinkClick r:id="rId4"/>
              </a:rPr>
              <a:t>http://donovanbloggis.blogspot.com</a:t>
            </a:r>
            <a:r>
              <a:rPr lang="en-US" dirty="0" smtClean="0">
                <a:hlinkClick r:id="rId4"/>
              </a:rPr>
              <a:t>/</a:t>
            </a:r>
            <a:r>
              <a:rPr lang="en-US" dirty="0" smtClean="0"/>
              <a:t> </a:t>
            </a:r>
          </a:p>
        </p:txBody>
      </p:sp>
    </p:spTree>
    <p:extLst>
      <p:ext uri="{BB962C8B-B14F-4D97-AF65-F5344CB8AC3E}">
        <p14:creationId xmlns:p14="http://schemas.microsoft.com/office/powerpoint/2010/main" val="1803094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t>Clustering in 3 Spatial Dimensions</a:t>
            </a:r>
            <a:endParaRPr lang="en-US" b="1" dirty="0"/>
          </a:p>
        </p:txBody>
      </p:sp>
      <p:sp>
        <p:nvSpPr>
          <p:cNvPr id="3" name="Content Placeholder 2"/>
          <p:cNvSpPr>
            <a:spLocks noGrp="1"/>
          </p:cNvSpPr>
          <p:nvPr>
            <p:ph idx="1"/>
          </p:nvPr>
        </p:nvSpPr>
        <p:spPr>
          <a:xfrm>
            <a:off x="457200" y="1219200"/>
            <a:ext cx="8229600" cy="4525963"/>
          </a:xfrm>
        </p:spPr>
        <p:txBody>
          <a:bodyPr>
            <a:normAutofit/>
          </a:bodyPr>
          <a:lstStyle/>
          <a:p>
            <a:r>
              <a:rPr lang="en-US" sz="2800" dirty="0" smtClean="0"/>
              <a:t>What if you were looking at points in 3 dimensions? </a:t>
            </a:r>
          </a:p>
          <a:p>
            <a:r>
              <a:rPr lang="en-US" sz="2800" dirty="0" smtClean="0"/>
              <a:t>Instead of drawing circles of radius </a:t>
            </a:r>
            <a:r>
              <a:rPr lang="en-US" sz="2800" i="1" dirty="0" smtClean="0"/>
              <a:t>d</a:t>
            </a:r>
            <a:r>
              <a:rPr lang="en-US" sz="2800" dirty="0" smtClean="0"/>
              <a:t>, we draw spheres of radius </a:t>
            </a:r>
            <a:r>
              <a:rPr lang="en-US" sz="2800" i="1" dirty="0" smtClean="0"/>
              <a:t>d</a:t>
            </a:r>
            <a:r>
              <a:rPr lang="en-US" sz="2800" dirty="0" smtClean="0"/>
              <a:t>. Everything else remains the same.</a:t>
            </a:r>
            <a:endParaRPr lang="en-US" sz="2800"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773" y="3396018"/>
            <a:ext cx="38385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00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Non-Spatial Cluster Analysis</a:t>
            </a:r>
            <a:endParaRPr lang="en-US" b="1" dirty="0"/>
          </a:p>
        </p:txBody>
      </p:sp>
      <p:grpSp>
        <p:nvGrpSpPr>
          <p:cNvPr id="8" name="Group 7"/>
          <p:cNvGrpSpPr/>
          <p:nvPr/>
        </p:nvGrpSpPr>
        <p:grpSpPr>
          <a:xfrm>
            <a:off x="76200" y="1524000"/>
            <a:ext cx="8991600" cy="4825601"/>
            <a:chOff x="76200" y="1657350"/>
            <a:chExt cx="8991600" cy="4825601"/>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57350"/>
              <a:ext cx="89916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0400" y="2438400"/>
              <a:ext cx="1676400" cy="369332"/>
            </a:xfrm>
            <a:prstGeom prst="rect">
              <a:avLst/>
            </a:prstGeom>
            <a:noFill/>
          </p:spPr>
          <p:txBody>
            <a:bodyPr wrap="square" rtlCol="0">
              <a:spAutoFit/>
            </a:bodyPr>
            <a:lstStyle/>
            <a:p>
              <a:r>
                <a:rPr lang="en-US" dirty="0" smtClean="0"/>
                <a:t>   Income</a:t>
              </a:r>
              <a:endParaRPr lang="en-US" dirty="0"/>
            </a:p>
          </p:txBody>
        </p:sp>
        <p:sp>
          <p:nvSpPr>
            <p:cNvPr id="6" name="TextBox 5"/>
            <p:cNvSpPr txBox="1"/>
            <p:nvPr/>
          </p:nvSpPr>
          <p:spPr>
            <a:xfrm>
              <a:off x="6553200" y="4876800"/>
              <a:ext cx="1676400" cy="369332"/>
            </a:xfrm>
            <a:prstGeom prst="rect">
              <a:avLst/>
            </a:prstGeom>
            <a:noFill/>
          </p:spPr>
          <p:txBody>
            <a:bodyPr wrap="square" rtlCol="0">
              <a:spAutoFit/>
            </a:bodyPr>
            <a:lstStyle/>
            <a:p>
              <a:r>
                <a:rPr lang="en-US" dirty="0" smtClean="0"/>
                <a:t>Education</a:t>
              </a:r>
              <a:endParaRPr lang="en-US" dirty="0"/>
            </a:p>
          </p:txBody>
        </p:sp>
        <p:sp>
          <p:nvSpPr>
            <p:cNvPr id="7" name="TextBox 6"/>
            <p:cNvSpPr txBox="1"/>
            <p:nvPr/>
          </p:nvSpPr>
          <p:spPr>
            <a:xfrm>
              <a:off x="2133600" y="6113619"/>
              <a:ext cx="1676400" cy="369332"/>
            </a:xfrm>
            <a:prstGeom prst="rect">
              <a:avLst/>
            </a:prstGeom>
            <a:noFill/>
          </p:spPr>
          <p:txBody>
            <a:bodyPr wrap="square" rtlCol="0">
              <a:spAutoFit/>
            </a:bodyPr>
            <a:lstStyle/>
            <a:p>
              <a:r>
                <a:rPr lang="en-US" dirty="0" smtClean="0"/>
                <a:t>     Debt</a:t>
              </a:r>
              <a:endParaRPr lang="en-US" dirty="0"/>
            </a:p>
          </p:txBody>
        </p:sp>
      </p:grpSp>
      <p:sp>
        <p:nvSpPr>
          <p:cNvPr id="5" name="TextBox 4"/>
          <p:cNvSpPr txBox="1"/>
          <p:nvPr/>
        </p:nvSpPr>
        <p:spPr>
          <a:xfrm>
            <a:off x="0" y="6477000"/>
            <a:ext cx="8991600" cy="369332"/>
          </a:xfrm>
          <a:prstGeom prst="rect">
            <a:avLst/>
          </a:prstGeom>
          <a:noFill/>
        </p:spPr>
        <p:txBody>
          <a:bodyPr wrap="square" rtlCol="0">
            <a:spAutoFit/>
          </a:bodyPr>
          <a:lstStyle/>
          <a:p>
            <a:r>
              <a:rPr lang="en-US" dirty="0"/>
              <a:t>Source: </a:t>
            </a:r>
            <a:r>
              <a:rPr lang="en-US" dirty="0">
                <a:hlinkClick r:id="rId3"/>
              </a:rPr>
              <a:t>http://</a:t>
            </a:r>
            <a:r>
              <a:rPr lang="en-US" dirty="0" smtClean="0">
                <a:hlinkClick r:id="rId3"/>
              </a:rPr>
              <a:t>apandre.files.wordpress.com/2011/08/clusterdistances.jpg</a:t>
            </a:r>
            <a:endParaRPr lang="en-US" dirty="0" smtClean="0"/>
          </a:p>
        </p:txBody>
      </p:sp>
    </p:spTree>
    <p:extLst>
      <p:ext uri="{BB962C8B-B14F-4D97-AF65-F5344CB8AC3E}">
        <p14:creationId xmlns:p14="http://schemas.microsoft.com/office/powerpoint/2010/main" val="298711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1143000"/>
            <a:ext cx="9067800" cy="5632311"/>
          </a:xfrm>
          <a:prstGeom prst="rect">
            <a:avLst/>
          </a:prstGeom>
          <a:noFill/>
        </p:spPr>
        <p:txBody>
          <a:bodyPr wrap="square" rtlCol="0">
            <a:spAutoFit/>
          </a:bodyPr>
          <a:lstStyle/>
          <a:p>
            <a:pPr marL="285750" indent="-285750">
              <a:buFontTx/>
              <a:buChar char="-"/>
            </a:pPr>
            <a:r>
              <a:rPr lang="en-US" sz="2000" dirty="0" smtClean="0"/>
              <a:t>For the sake of example, let’s subdivide the region </a:t>
            </a:r>
            <a:r>
              <a:rPr lang="en-US" sz="2000" b="1" i="1" dirty="0" smtClean="0"/>
              <a:t>R</a:t>
            </a:r>
            <a:r>
              <a:rPr lang="en-US" sz="2000" dirty="0" smtClean="0"/>
              <a:t> into a lattice containing bunch of square cells (</a:t>
            </a:r>
            <a:r>
              <a:rPr lang="en-US" sz="2000" b="1" i="1" dirty="0" smtClean="0"/>
              <a:t>quadrats</a:t>
            </a:r>
            <a:r>
              <a:rPr lang="en-US" sz="2000" dirty="0" smtClean="0"/>
              <a:t>) of equal size, as below. In the example below there are 54 cells of equal area.</a:t>
            </a:r>
          </a:p>
          <a:p>
            <a:pPr marL="285750" indent="-285750">
              <a:buFontTx/>
              <a:buChar char="-"/>
            </a:pPr>
            <a:endParaRPr lang="en-US" sz="2000" dirty="0" smtClean="0"/>
          </a:p>
          <a:p>
            <a:pPr marL="285750" indent="-285750">
              <a:buFontTx/>
              <a:buChar char="-"/>
            </a:pPr>
            <a:endParaRPr lang="en-US" sz="2000" dirty="0"/>
          </a:p>
          <a:p>
            <a:pPr marL="285750" indent="-285750">
              <a:buFontTx/>
              <a:buChar char="-"/>
            </a:pPr>
            <a:endParaRPr lang="en-US" sz="2000" dirty="0" smtClean="0"/>
          </a:p>
          <a:p>
            <a:pPr marL="285750" indent="-285750">
              <a:buFontTx/>
              <a:buChar char="-"/>
            </a:pPr>
            <a:endParaRPr lang="en-US" sz="2000" dirty="0"/>
          </a:p>
          <a:p>
            <a:pPr marL="285750" indent="-285750">
              <a:buFontTx/>
              <a:buChar char="-"/>
            </a:pPr>
            <a:endParaRPr lang="en-US" sz="2000" dirty="0" smtClean="0"/>
          </a:p>
          <a:p>
            <a:pPr marL="285750" indent="-285750">
              <a:buFontTx/>
              <a:buChar char="-"/>
            </a:pPr>
            <a:endParaRPr lang="en-US" sz="2000" dirty="0"/>
          </a:p>
          <a:p>
            <a:pPr marL="285750" indent="-285750">
              <a:buFontTx/>
              <a:buChar char="-"/>
            </a:pPr>
            <a:r>
              <a:rPr lang="en-US" sz="2000" dirty="0" smtClean="0"/>
              <a:t>A point process is </a:t>
            </a:r>
            <a:r>
              <a:rPr lang="en-US" sz="2000" b="1" dirty="0" smtClean="0"/>
              <a:t>completely spatially random (CSR) </a:t>
            </a:r>
            <a:r>
              <a:rPr lang="en-US" sz="2000" dirty="0" smtClean="0"/>
              <a:t>if:</a:t>
            </a:r>
          </a:p>
          <a:p>
            <a:pPr marL="914400" lvl="1" indent="-457200">
              <a:buFont typeface="+mj-lt"/>
              <a:buAutoNum type="arabicPeriod"/>
            </a:pPr>
            <a:r>
              <a:rPr lang="en-US" sz="2000" dirty="0" smtClean="0"/>
              <a:t>The probability that a point lands in any of the cells is directly proportional to the area of the cell. If you have equally sized cells, a point is equally likely to land in any cell.</a:t>
            </a:r>
          </a:p>
          <a:p>
            <a:pPr marL="1200150" lvl="2" indent="-285750">
              <a:buFontTx/>
              <a:buChar char="-"/>
            </a:pPr>
            <a:r>
              <a:rPr lang="en-US" sz="2000" dirty="0" smtClean="0"/>
              <a:t>In this example, all cells have equal area (1/54</a:t>
            </a:r>
            <a:r>
              <a:rPr lang="en-US" sz="2000" baseline="30000" dirty="0" smtClean="0"/>
              <a:t>th</a:t>
            </a:r>
            <a:r>
              <a:rPr lang="en-US" sz="2000" dirty="0" smtClean="0"/>
              <a:t> of R), so landing in any of the 54 cells is equally likely for a point.</a:t>
            </a:r>
          </a:p>
          <a:p>
            <a:pPr marL="1200150" lvl="2" indent="-285750">
              <a:buFontTx/>
              <a:buChar char="-"/>
            </a:pPr>
            <a:r>
              <a:rPr lang="en-US" sz="2000" dirty="0" smtClean="0"/>
              <a:t>This is the case for all the points (100 in our example)</a:t>
            </a:r>
          </a:p>
          <a:p>
            <a:pPr marL="914400" lvl="1" indent="-457200">
              <a:buFont typeface="+mj-lt"/>
              <a:buAutoNum type="arabicPeriod"/>
            </a:pPr>
            <a:r>
              <a:rPr lang="en-US" sz="2000" dirty="0" smtClean="0"/>
              <a:t>Where one point lands has no effect on where any of the other points land. That is, the location of point </a:t>
            </a:r>
            <a:r>
              <a:rPr lang="en-US" sz="2000" i="1" dirty="0" smtClean="0"/>
              <a:t>i</a:t>
            </a:r>
            <a:r>
              <a:rPr lang="en-US" sz="2000" dirty="0" smtClean="0"/>
              <a:t> is </a:t>
            </a:r>
            <a:r>
              <a:rPr lang="en-US" sz="2000" i="1" dirty="0" smtClean="0"/>
              <a:t>independent </a:t>
            </a:r>
            <a:r>
              <a:rPr lang="en-US" sz="2000" dirty="0" smtClean="0"/>
              <a:t>of the location of point </a:t>
            </a:r>
            <a:r>
              <a:rPr lang="en-US" sz="2000" i="1" dirty="0" smtClean="0"/>
              <a:t>j</a:t>
            </a:r>
            <a:r>
              <a:rPr lang="en-US" sz="2000" dirty="0" smtClean="0"/>
              <a:t>.</a:t>
            </a:r>
            <a:endParaRPr lang="en-US" sz="2000" dirty="0"/>
          </a:p>
        </p:txBody>
      </p:sp>
      <p:sp>
        <p:nvSpPr>
          <p:cNvPr id="2" name="Title 1"/>
          <p:cNvSpPr>
            <a:spLocks noGrp="1"/>
          </p:cNvSpPr>
          <p:nvPr>
            <p:ph type="title"/>
          </p:nvPr>
        </p:nvSpPr>
        <p:spPr>
          <a:xfrm>
            <a:off x="152400" y="76200"/>
            <a:ext cx="8839200" cy="1143000"/>
          </a:xfrm>
        </p:spPr>
        <p:txBody>
          <a:bodyPr>
            <a:noAutofit/>
          </a:bodyPr>
          <a:lstStyle/>
          <a:p>
            <a:r>
              <a:rPr lang="en-US" sz="3200" b="1" dirty="0" smtClean="0"/>
              <a:t>Let’s Start by Defining What We Mean by Random</a:t>
            </a:r>
            <a:endParaRPr lang="en-US" sz="3200" b="1"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2328" y="1905000"/>
            <a:ext cx="3087182" cy="190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45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85800"/>
          </a:xfrm>
        </p:spPr>
        <p:txBody>
          <a:bodyPr>
            <a:noAutofit/>
          </a:bodyPr>
          <a:lstStyle/>
          <a:p>
            <a:r>
              <a:rPr lang="en-US" sz="3200" b="1" dirty="0" smtClean="0"/>
              <a:t>Confused? Let’s Generate a Random Spatial Process!</a:t>
            </a:r>
            <a:endParaRPr lang="en-US" sz="3200" b="1" dirty="0"/>
          </a:p>
        </p:txBody>
      </p:sp>
      <p:sp>
        <p:nvSpPr>
          <p:cNvPr id="13" name="TextBox 12"/>
          <p:cNvSpPr txBox="1"/>
          <p:nvPr/>
        </p:nvSpPr>
        <p:spPr>
          <a:xfrm>
            <a:off x="304800" y="4114800"/>
            <a:ext cx="8610600" cy="2585323"/>
          </a:xfrm>
          <a:prstGeom prst="rect">
            <a:avLst/>
          </a:prstGeom>
          <a:noFill/>
        </p:spPr>
        <p:txBody>
          <a:bodyPr wrap="square" rtlCol="0">
            <a:spAutoFit/>
          </a:bodyPr>
          <a:lstStyle/>
          <a:p>
            <a:r>
              <a:rPr lang="en-US" dirty="0" smtClean="0"/>
              <a:t>1. For this particular example, take a standard deck of cards (52 conventional cards and 2 jokers, for a total of 54 cards). </a:t>
            </a:r>
          </a:p>
          <a:p>
            <a:r>
              <a:rPr lang="en-US" dirty="0" smtClean="0"/>
              <a:t>2. Number the cards from 1 to 54 – write the number on the back of each card.</a:t>
            </a:r>
          </a:p>
          <a:p>
            <a:r>
              <a:rPr lang="en-US" dirty="0" smtClean="0"/>
              <a:t>3. Shuffle the deck.</a:t>
            </a:r>
          </a:p>
          <a:p>
            <a:r>
              <a:rPr lang="en-US" dirty="0" smtClean="0"/>
              <a:t>4. Pick a random card from the deck. Look at the number. Put a point in the cell to which the number corresponds. For instance, if card # 28 is picked, put a point in cell 28 above (figure on the left).</a:t>
            </a:r>
          </a:p>
          <a:p>
            <a:r>
              <a:rPr lang="en-US" dirty="0" smtClean="0"/>
              <a:t>5. Put the card back in the deck.</a:t>
            </a:r>
          </a:p>
          <a:p>
            <a:r>
              <a:rPr lang="en-US" dirty="0" smtClean="0"/>
              <a:t>6. Repeat steps 3-5 above 99 times, until all 100 points are generated (figure on the right).</a:t>
            </a:r>
            <a:endParaRPr lang="en-US" dirty="0"/>
          </a:p>
        </p:txBody>
      </p:sp>
      <p:sp>
        <p:nvSpPr>
          <p:cNvPr id="14" name="TextBox 13"/>
          <p:cNvSpPr txBox="1"/>
          <p:nvPr/>
        </p:nvSpPr>
        <p:spPr>
          <a:xfrm>
            <a:off x="2209800" y="838200"/>
            <a:ext cx="4724400" cy="400110"/>
          </a:xfrm>
          <a:prstGeom prst="rect">
            <a:avLst/>
          </a:prstGeom>
          <a:noFill/>
        </p:spPr>
        <p:txBody>
          <a:bodyPr wrap="square" rtlCol="0">
            <a:spAutoFit/>
          </a:bodyPr>
          <a:lstStyle/>
          <a:p>
            <a:r>
              <a:rPr lang="en-US" sz="2000" b="1" i="1" dirty="0">
                <a:solidFill>
                  <a:srgbClr val="FF0000"/>
                </a:solidFill>
              </a:rPr>
              <a:t>Let’s say we want to generate 100 points.</a:t>
            </a:r>
          </a:p>
        </p:txBody>
      </p:sp>
      <p:grpSp>
        <p:nvGrpSpPr>
          <p:cNvPr id="19" name="Group 18"/>
          <p:cNvGrpSpPr/>
          <p:nvPr/>
        </p:nvGrpSpPr>
        <p:grpSpPr>
          <a:xfrm>
            <a:off x="304800" y="1314510"/>
            <a:ext cx="8077200" cy="2286000"/>
            <a:chOff x="304800" y="1314510"/>
            <a:chExt cx="8077200" cy="2286000"/>
          </a:xfrm>
        </p:grpSpPr>
        <p:grpSp>
          <p:nvGrpSpPr>
            <p:cNvPr id="15" name="Group 14"/>
            <p:cNvGrpSpPr/>
            <p:nvPr/>
          </p:nvGrpSpPr>
          <p:grpSpPr>
            <a:xfrm>
              <a:off x="304800" y="1314510"/>
              <a:ext cx="8077200" cy="2286000"/>
              <a:chOff x="304800" y="2057400"/>
              <a:chExt cx="8077200" cy="2286000"/>
            </a:xfrm>
          </p:grpSpPr>
          <p:grpSp>
            <p:nvGrpSpPr>
              <p:cNvPr id="12" name="Group 11"/>
              <p:cNvGrpSpPr/>
              <p:nvPr/>
            </p:nvGrpSpPr>
            <p:grpSpPr>
              <a:xfrm>
                <a:off x="304800" y="2057400"/>
                <a:ext cx="3962400" cy="2286000"/>
                <a:chOff x="304800" y="1524000"/>
                <a:chExt cx="3962400" cy="2286000"/>
              </a:xfrm>
            </p:grpSpPr>
            <p:grpSp>
              <p:nvGrpSpPr>
                <p:cNvPr id="5" name="Group 4"/>
                <p:cNvGrpSpPr/>
                <p:nvPr/>
              </p:nvGrpSpPr>
              <p:grpSpPr>
                <a:xfrm>
                  <a:off x="304800" y="1524000"/>
                  <a:ext cx="3467890" cy="2286000"/>
                  <a:chOff x="2971800" y="1524000"/>
                  <a:chExt cx="3467890" cy="228600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9" y="1524000"/>
                    <a:ext cx="339169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0" y="1524000"/>
                    <a:ext cx="3391690" cy="369332"/>
                  </a:xfrm>
                  <a:prstGeom prst="rect">
                    <a:avLst/>
                  </a:prstGeom>
                  <a:noFill/>
                </p:spPr>
                <p:txBody>
                  <a:bodyPr wrap="square" rtlCol="0">
                    <a:spAutoFit/>
                  </a:bodyPr>
                  <a:lstStyle/>
                  <a:p>
                    <a:pPr marL="342900" indent="-342900">
                      <a:buAutoNum type="arabicPlain"/>
                    </a:pPr>
                    <a:r>
                      <a:rPr lang="en-US" dirty="0" smtClean="0"/>
                      <a:t> 2     3	     4     5     6     7    8     9</a:t>
                    </a:r>
                    <a:endParaRPr lang="en-US" dirty="0"/>
                  </a:p>
                </p:txBody>
              </p:sp>
              <p:sp>
                <p:nvSpPr>
                  <p:cNvPr id="6" name="TextBox 5"/>
                  <p:cNvSpPr txBox="1"/>
                  <p:nvPr/>
                </p:nvSpPr>
                <p:spPr>
                  <a:xfrm>
                    <a:off x="2971800" y="1916668"/>
                    <a:ext cx="3467890" cy="369332"/>
                  </a:xfrm>
                  <a:prstGeom prst="rect">
                    <a:avLst/>
                  </a:prstGeom>
                  <a:noFill/>
                </p:spPr>
                <p:txBody>
                  <a:bodyPr wrap="square" rtlCol="0">
                    <a:spAutoFit/>
                  </a:bodyPr>
                  <a:lstStyle/>
                  <a:p>
                    <a:r>
                      <a:rPr lang="en-US" dirty="0" smtClean="0"/>
                      <a:t> 10   11   12  13</a:t>
                    </a:r>
                    <a:r>
                      <a:rPr lang="en-US" dirty="0"/>
                      <a:t> </a:t>
                    </a:r>
                    <a:r>
                      <a:rPr lang="en-US" dirty="0" smtClean="0"/>
                      <a:t>  14   15   16  17  18</a:t>
                    </a:r>
                  </a:p>
                </p:txBody>
              </p:sp>
              <p:sp>
                <p:nvSpPr>
                  <p:cNvPr id="7" name="TextBox 6"/>
                  <p:cNvSpPr txBox="1"/>
                  <p:nvPr/>
                </p:nvSpPr>
                <p:spPr>
                  <a:xfrm>
                    <a:off x="2971800" y="2297668"/>
                    <a:ext cx="3467890" cy="369332"/>
                  </a:xfrm>
                  <a:prstGeom prst="rect">
                    <a:avLst/>
                  </a:prstGeom>
                  <a:noFill/>
                </p:spPr>
                <p:txBody>
                  <a:bodyPr wrap="square" rtlCol="0">
                    <a:spAutoFit/>
                  </a:bodyPr>
                  <a:lstStyle/>
                  <a:p>
                    <a:r>
                      <a:rPr lang="en-US" dirty="0" smtClean="0"/>
                      <a:t> 19   20   21  22   23   24   25  26  27</a:t>
                    </a:r>
                  </a:p>
                </p:txBody>
              </p:sp>
              <p:sp>
                <p:nvSpPr>
                  <p:cNvPr id="8" name="TextBox 7"/>
                  <p:cNvSpPr txBox="1"/>
                  <p:nvPr/>
                </p:nvSpPr>
                <p:spPr>
                  <a:xfrm>
                    <a:off x="2971800" y="2678668"/>
                    <a:ext cx="3467890" cy="369332"/>
                  </a:xfrm>
                  <a:prstGeom prst="rect">
                    <a:avLst/>
                  </a:prstGeom>
                  <a:noFill/>
                </p:spPr>
                <p:txBody>
                  <a:bodyPr wrap="square" rtlCol="0">
                    <a:spAutoFit/>
                  </a:bodyPr>
                  <a:lstStyle/>
                  <a:p>
                    <a:r>
                      <a:rPr lang="en-US" dirty="0" smtClean="0"/>
                      <a:t> 28   29   30  31   32   33   34  35  36</a:t>
                    </a:r>
                  </a:p>
                </p:txBody>
              </p:sp>
              <p:sp>
                <p:nvSpPr>
                  <p:cNvPr id="9" name="TextBox 8"/>
                  <p:cNvSpPr txBox="1"/>
                  <p:nvPr/>
                </p:nvSpPr>
                <p:spPr>
                  <a:xfrm>
                    <a:off x="2971800" y="3059668"/>
                    <a:ext cx="3467890" cy="369332"/>
                  </a:xfrm>
                  <a:prstGeom prst="rect">
                    <a:avLst/>
                  </a:prstGeom>
                  <a:noFill/>
                </p:spPr>
                <p:txBody>
                  <a:bodyPr wrap="square" rtlCol="0">
                    <a:spAutoFit/>
                  </a:bodyPr>
                  <a:lstStyle/>
                  <a:p>
                    <a:r>
                      <a:rPr lang="en-US" dirty="0" smtClean="0"/>
                      <a:t> 37   38   39  40   41   42   43  44  45</a:t>
                    </a:r>
                  </a:p>
                </p:txBody>
              </p:sp>
              <p:sp>
                <p:nvSpPr>
                  <p:cNvPr id="10" name="TextBox 9"/>
                  <p:cNvSpPr txBox="1"/>
                  <p:nvPr/>
                </p:nvSpPr>
                <p:spPr>
                  <a:xfrm>
                    <a:off x="2971800" y="3440668"/>
                    <a:ext cx="3467890" cy="369332"/>
                  </a:xfrm>
                  <a:prstGeom prst="rect">
                    <a:avLst/>
                  </a:prstGeom>
                  <a:noFill/>
                </p:spPr>
                <p:txBody>
                  <a:bodyPr wrap="square" rtlCol="0">
                    <a:spAutoFit/>
                  </a:bodyPr>
                  <a:lstStyle/>
                  <a:p>
                    <a:r>
                      <a:rPr lang="en-US" dirty="0" smtClean="0"/>
                      <a:t> 46   47   48  49   50   51   52  53  54</a:t>
                    </a:r>
                  </a:p>
                </p:txBody>
              </p:sp>
            </p:grpSp>
            <p:sp>
              <p:nvSpPr>
                <p:cNvPr id="11" name="TextBox 10"/>
                <p:cNvSpPr txBox="1"/>
                <p:nvPr/>
              </p:nvSpPr>
              <p:spPr>
                <a:xfrm>
                  <a:off x="3810000" y="1611868"/>
                  <a:ext cx="457200" cy="369332"/>
                </a:xfrm>
                <a:prstGeom prst="rect">
                  <a:avLst/>
                </a:prstGeom>
                <a:noFill/>
              </p:spPr>
              <p:txBody>
                <a:bodyPr wrap="square" rtlCol="0">
                  <a:spAutoFit/>
                </a:bodyPr>
                <a:lstStyle/>
                <a:p>
                  <a:r>
                    <a:rPr lang="en-US" b="1" i="1" dirty="0">
                      <a:latin typeface="Times New Roman" pitchFamily="18" charset="0"/>
                      <a:cs typeface="Times New Roman" pitchFamily="18" charset="0"/>
                    </a:rPr>
                    <a:t>R</a:t>
                  </a:r>
                </a:p>
              </p:txBody>
            </p:sp>
          </p:gr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5592" y="2101334"/>
                <a:ext cx="3336408" cy="224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7" name="Straight Arrow Connector 16"/>
            <p:cNvCxnSpPr/>
            <p:nvPr/>
          </p:nvCxnSpPr>
          <p:spPr>
            <a:xfrm>
              <a:off x="3962400" y="24384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533400" y="3600510"/>
            <a:ext cx="7620000" cy="369332"/>
          </a:xfrm>
          <a:prstGeom prst="rect">
            <a:avLst/>
          </a:prstGeom>
          <a:noFill/>
        </p:spPr>
        <p:txBody>
          <a:bodyPr wrap="square" rtlCol="0">
            <a:spAutoFit/>
          </a:bodyPr>
          <a:lstStyle/>
          <a:p>
            <a:r>
              <a:rPr lang="en-US" b="1" i="1" dirty="0" smtClean="0">
                <a:solidFill>
                  <a:srgbClr val="FF0000"/>
                </a:solidFill>
              </a:rPr>
              <a:t>	 Label cells			       Generate random points</a:t>
            </a:r>
            <a:endParaRPr lang="en-US" b="1" i="1" dirty="0">
              <a:solidFill>
                <a:srgbClr val="FF0000"/>
              </a:solidFill>
            </a:endParaRPr>
          </a:p>
        </p:txBody>
      </p:sp>
    </p:spTree>
    <p:extLst>
      <p:ext uri="{BB962C8B-B14F-4D97-AF65-F5344CB8AC3E}">
        <p14:creationId xmlns:p14="http://schemas.microsoft.com/office/powerpoint/2010/main" val="3973040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b="1" dirty="0" smtClean="0"/>
              <a:t>What Happens if the Point Process is Clustered or Dispersed?</a:t>
            </a:r>
            <a:endParaRPr lang="en-US" b="1" dirty="0"/>
          </a:p>
        </p:txBody>
      </p:sp>
      <p:sp>
        <p:nvSpPr>
          <p:cNvPr id="3" name="Content Placeholder 2"/>
          <p:cNvSpPr>
            <a:spLocks noGrp="1"/>
          </p:cNvSpPr>
          <p:nvPr>
            <p:ph idx="1"/>
          </p:nvPr>
        </p:nvSpPr>
        <p:spPr>
          <a:xfrm>
            <a:off x="152400" y="1447800"/>
            <a:ext cx="8839200" cy="4525963"/>
          </a:xfrm>
        </p:spPr>
        <p:txBody>
          <a:bodyPr>
            <a:normAutofit/>
          </a:bodyPr>
          <a:lstStyle/>
          <a:p>
            <a:pPr marL="342900" lvl="1" indent="-342900">
              <a:buFont typeface="Arial" pitchFamily="34" charset="0"/>
              <a:buChar char="•"/>
            </a:pPr>
            <a:r>
              <a:rPr lang="en-US" dirty="0" smtClean="0"/>
              <a:t>Condition 2 of the CSR is not met (and possibly condition 1). That </a:t>
            </a:r>
            <a:r>
              <a:rPr lang="en-US" dirty="0"/>
              <a:t>is, the location of point </a:t>
            </a:r>
            <a:r>
              <a:rPr lang="en-US" i="1" dirty="0"/>
              <a:t>i</a:t>
            </a:r>
            <a:r>
              <a:rPr lang="en-US" dirty="0"/>
              <a:t> is </a:t>
            </a:r>
            <a:r>
              <a:rPr lang="en-US" dirty="0" smtClean="0"/>
              <a:t>NOT independent of the </a:t>
            </a:r>
            <a:r>
              <a:rPr lang="en-US" dirty="0"/>
              <a:t>location of point </a:t>
            </a:r>
            <a:r>
              <a:rPr lang="en-US" i="1" dirty="0"/>
              <a:t>j</a:t>
            </a:r>
            <a:r>
              <a:rPr lang="en-US" dirty="0" smtClean="0"/>
              <a:t>.</a:t>
            </a:r>
          </a:p>
          <a:p>
            <a:pPr marL="742950" lvl="2" indent="-342900"/>
            <a:r>
              <a:rPr lang="en-US" sz="2000" dirty="0" smtClean="0"/>
              <a:t>When you have clustering, points will land close to each other</a:t>
            </a:r>
          </a:p>
          <a:p>
            <a:pPr marL="742950" lvl="2" indent="-342900"/>
            <a:r>
              <a:rPr lang="en-US" sz="2000" dirty="0" smtClean="0"/>
              <a:t>When you have dispersion, points will land at regular intervals apart from each other</a:t>
            </a:r>
            <a:endParaRPr lang="en-US" sz="2000"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928370"/>
            <a:ext cx="8458200" cy="291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29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513" y="0"/>
            <a:ext cx="3010875" cy="5078313"/>
          </a:xfrm>
          <a:prstGeom prst="rect">
            <a:avLst/>
          </a:prstGeom>
          <a:noFill/>
        </p:spPr>
        <p:txBody>
          <a:bodyPr wrap="square" rtlCol="0">
            <a:spAutoFit/>
          </a:bodyPr>
          <a:lstStyle/>
          <a:p>
            <a:r>
              <a:rPr lang="en-US" b="1" i="1" dirty="0" smtClean="0"/>
              <a:t>Many cells contain no points</a:t>
            </a:r>
          </a:p>
          <a:p>
            <a:endParaRPr lang="en-US" b="1" i="1" dirty="0"/>
          </a:p>
          <a:p>
            <a:endParaRPr lang="en-US" b="1" i="1" dirty="0" smtClean="0"/>
          </a:p>
          <a:p>
            <a:endParaRPr lang="en-US" b="1" i="1" dirty="0"/>
          </a:p>
          <a:p>
            <a:endParaRPr lang="en-US" b="1" i="1" dirty="0" smtClean="0"/>
          </a:p>
          <a:p>
            <a:endParaRPr lang="en-US" b="1" i="1" dirty="0"/>
          </a:p>
          <a:p>
            <a:endParaRPr lang="en-US" b="1" i="1" dirty="0" smtClean="0"/>
          </a:p>
          <a:p>
            <a:endParaRPr lang="en-US" b="1" i="1" dirty="0"/>
          </a:p>
          <a:p>
            <a:r>
              <a:rPr lang="en-US" b="1" i="1" dirty="0" smtClean="0"/>
              <a:t>There’s variability in # of points per cell</a:t>
            </a:r>
          </a:p>
          <a:p>
            <a:endParaRPr lang="en-US" b="1" i="1" dirty="0" smtClean="0"/>
          </a:p>
          <a:p>
            <a:endParaRPr lang="en-US" b="1" i="1" dirty="0"/>
          </a:p>
          <a:p>
            <a:endParaRPr lang="en-US" b="1" i="1" dirty="0" smtClean="0"/>
          </a:p>
          <a:p>
            <a:endParaRPr lang="en-US" b="1" i="1" dirty="0"/>
          </a:p>
          <a:p>
            <a:endParaRPr lang="en-US" b="1" i="1" dirty="0" smtClean="0"/>
          </a:p>
          <a:p>
            <a:endParaRPr lang="en-US" b="1" i="1" dirty="0"/>
          </a:p>
          <a:p>
            <a:endParaRPr lang="en-US" b="1" i="1" dirty="0" smtClean="0"/>
          </a:p>
          <a:p>
            <a:r>
              <a:rPr lang="en-US" b="1" i="1" dirty="0" smtClean="0"/>
              <a:t>Similar # of points per cell</a:t>
            </a:r>
            <a:endParaRPr lang="en-US" b="1" i="1" dirty="0"/>
          </a:p>
        </p:txBody>
      </p:sp>
      <p:grpSp>
        <p:nvGrpSpPr>
          <p:cNvPr id="6" name="Group 5"/>
          <p:cNvGrpSpPr/>
          <p:nvPr/>
        </p:nvGrpSpPr>
        <p:grpSpPr>
          <a:xfrm>
            <a:off x="76200" y="381000"/>
            <a:ext cx="2819400" cy="6342453"/>
            <a:chOff x="76200" y="381000"/>
            <a:chExt cx="2819400" cy="6342453"/>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3" y="381000"/>
              <a:ext cx="2815987" cy="1823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819400"/>
              <a:ext cx="2819400" cy="189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83" y="5029200"/>
              <a:ext cx="2795517" cy="169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124200" y="5505271"/>
            <a:ext cx="5943600" cy="1200329"/>
          </a:xfrm>
          <a:prstGeom prst="rect">
            <a:avLst/>
          </a:prstGeom>
          <a:noFill/>
        </p:spPr>
        <p:txBody>
          <a:bodyPr wrap="square" rtlCol="0">
            <a:spAutoFit/>
          </a:bodyPr>
          <a:lstStyle/>
          <a:p>
            <a:r>
              <a:rPr lang="en-US" b="1" i="1" u="sng" dirty="0" smtClean="0"/>
              <a:t>Same point pattern; Different quadrat (i.e., cell) side length.</a:t>
            </a:r>
          </a:p>
          <a:p>
            <a:r>
              <a:rPr lang="en-US" b="1" i="1" dirty="0" smtClean="0"/>
              <a:t>Top (27.4 </a:t>
            </a:r>
            <a:r>
              <a:rPr lang="en-US" b="1" i="1" dirty="0" err="1" smtClean="0"/>
              <a:t>ft</a:t>
            </a:r>
            <a:r>
              <a:rPr lang="en-US" b="1" i="1" dirty="0" smtClean="0"/>
              <a:t>)</a:t>
            </a:r>
            <a:endParaRPr lang="en-US" i="1" dirty="0" smtClean="0"/>
          </a:p>
          <a:p>
            <a:r>
              <a:rPr lang="en-US" b="1" i="1" dirty="0" smtClean="0"/>
              <a:t>Middle (274 </a:t>
            </a:r>
            <a:r>
              <a:rPr lang="en-US" b="1" i="1" dirty="0" err="1" smtClean="0"/>
              <a:t>ft</a:t>
            </a:r>
            <a:r>
              <a:rPr lang="en-US" b="1" i="1" dirty="0" smtClean="0"/>
              <a:t>)</a:t>
            </a:r>
            <a:endParaRPr lang="en-US" i="1" dirty="0" smtClean="0"/>
          </a:p>
          <a:p>
            <a:r>
              <a:rPr lang="en-US" b="1" i="1" dirty="0" smtClean="0"/>
              <a:t>Bottom (548 </a:t>
            </a:r>
            <a:r>
              <a:rPr lang="en-US" b="1" i="1" dirty="0" err="1" smtClean="0"/>
              <a:t>ft</a:t>
            </a:r>
            <a:r>
              <a:rPr lang="en-US" b="1" i="1" dirty="0" smtClean="0"/>
              <a:t>)</a:t>
            </a:r>
            <a:endParaRPr lang="en-US" i="1" dirty="0"/>
          </a:p>
        </p:txBody>
      </p:sp>
      <p:sp>
        <p:nvSpPr>
          <p:cNvPr id="2" name="TextBox 1"/>
          <p:cNvSpPr txBox="1"/>
          <p:nvPr/>
        </p:nvSpPr>
        <p:spPr>
          <a:xfrm>
            <a:off x="3124200" y="0"/>
            <a:ext cx="5715000" cy="769441"/>
          </a:xfrm>
          <a:prstGeom prst="rect">
            <a:avLst/>
          </a:prstGeom>
          <a:noFill/>
        </p:spPr>
        <p:txBody>
          <a:bodyPr wrap="square" rtlCol="0">
            <a:spAutoFit/>
          </a:bodyPr>
          <a:lstStyle/>
          <a:p>
            <a:r>
              <a:rPr lang="en-US" sz="4400" b="1" dirty="0" smtClean="0"/>
              <a:t>Quadrat Method</a:t>
            </a:r>
            <a:endParaRPr lang="en-US" sz="4400" b="1" dirty="0"/>
          </a:p>
        </p:txBody>
      </p:sp>
      <p:sp>
        <p:nvSpPr>
          <p:cNvPr id="3" name="TextBox 2"/>
          <p:cNvSpPr txBox="1"/>
          <p:nvPr/>
        </p:nvSpPr>
        <p:spPr>
          <a:xfrm>
            <a:off x="3110958" y="950416"/>
            <a:ext cx="5804442" cy="4154984"/>
          </a:xfrm>
          <a:prstGeom prst="rect">
            <a:avLst/>
          </a:prstGeom>
          <a:noFill/>
        </p:spPr>
        <p:txBody>
          <a:bodyPr wrap="square" rtlCol="0">
            <a:spAutoFit/>
          </a:bodyPr>
          <a:lstStyle/>
          <a:p>
            <a:pPr marL="285750" indent="-285750">
              <a:buFont typeface="Arial" pitchFamily="34" charset="0"/>
              <a:buChar char="•"/>
            </a:pPr>
            <a:r>
              <a:rPr lang="en-US" sz="2400" dirty="0" smtClean="0"/>
              <a:t>In the problem at hand, we split our region R into 54 cells (</a:t>
            </a:r>
            <a:r>
              <a:rPr lang="en-US" sz="2400" b="1" i="1" dirty="0" smtClean="0"/>
              <a:t>quadrats</a:t>
            </a:r>
            <a:r>
              <a:rPr lang="en-US" sz="2400" dirty="0" smtClean="0"/>
              <a:t>). But we could have split it into many more or many fewer cells. </a:t>
            </a:r>
            <a:r>
              <a:rPr lang="en-US" sz="2400" b="1" i="1" dirty="0" smtClean="0">
                <a:solidFill>
                  <a:srgbClr val="FF0000"/>
                </a:solidFill>
              </a:rPr>
              <a:t>MODIFIABLE AREAL UNIT PROBLEM</a:t>
            </a:r>
            <a:r>
              <a:rPr lang="en-US" sz="2400" dirty="0" smtClean="0"/>
              <a:t/>
            </a:r>
            <a:br>
              <a:rPr lang="en-US" sz="2400" dirty="0" smtClean="0"/>
            </a:br>
            <a:endParaRPr lang="en-US" sz="2400" dirty="0" smtClean="0"/>
          </a:p>
          <a:p>
            <a:pPr marL="285750" indent="-285750">
              <a:buFont typeface="Arial" pitchFamily="34" charset="0"/>
              <a:buChar char="•"/>
            </a:pPr>
            <a:r>
              <a:rPr lang="en-US" sz="2400" dirty="0" smtClean="0"/>
              <a:t>The number of cells will affect what kind of pattern we identify (random, clustered, dispersed)</a:t>
            </a:r>
          </a:p>
          <a:p>
            <a:pPr marL="285750" indent="-285750">
              <a:buFont typeface="Arial" pitchFamily="34" charset="0"/>
              <a:buChar char="•"/>
            </a:pPr>
            <a:endParaRPr lang="en-US" sz="2400" dirty="0"/>
          </a:p>
          <a:p>
            <a:pPr marL="285750" indent="-285750">
              <a:buFont typeface="Arial" pitchFamily="34" charset="0"/>
              <a:buChar char="•"/>
            </a:pPr>
            <a:r>
              <a:rPr lang="en-US" sz="2400" dirty="0" smtClean="0"/>
              <a:t>Obvious question: </a:t>
            </a:r>
            <a:r>
              <a:rPr lang="en-US" sz="2400" b="1" i="1" dirty="0" smtClean="0">
                <a:solidFill>
                  <a:srgbClr val="FF0000"/>
                </a:solidFill>
              </a:rPr>
              <a:t>What cell (quadrat) size should we use?</a:t>
            </a:r>
          </a:p>
        </p:txBody>
      </p:sp>
    </p:spTree>
    <p:extLst>
      <p:ext uri="{BB962C8B-B14F-4D97-AF65-F5344CB8AC3E}">
        <p14:creationId xmlns:p14="http://schemas.microsoft.com/office/powerpoint/2010/main" val="3221482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Quadrat Size Suggested in the Literature</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029200"/>
              </a:xfrm>
            </p:spPr>
            <p:txBody>
              <a:bodyPr>
                <a:normAutofit/>
              </a:bodyPr>
              <a:lstStyle/>
              <a:p>
                <a14:m>
                  <m:oMath xmlns:m="http://schemas.openxmlformats.org/officeDocument/2006/math">
                    <m:r>
                      <a:rPr lang="en-US" sz="2400" b="0" i="1" smtClean="0">
                        <a:latin typeface="Cambria Math"/>
                      </a:rPr>
                      <m:t>𝑄𝑢𝑎𝑑𝑟𝑎𝑡</m:t>
                    </m:r>
                    <m:r>
                      <a:rPr lang="en-US" sz="2400" b="0" i="1" smtClean="0">
                        <a:latin typeface="Cambria Math"/>
                      </a:rPr>
                      <m:t> </m:t>
                    </m:r>
                    <m:r>
                      <a:rPr lang="en-US" sz="2400" b="0" i="1" smtClean="0">
                        <a:latin typeface="Cambria Math"/>
                      </a:rPr>
                      <m:t>𝑠𝑖𝑑𝑒</m:t>
                    </m:r>
                    <m:r>
                      <a:rPr lang="en-US" sz="2400" b="0" i="1" smtClean="0">
                        <a:latin typeface="Cambria Math"/>
                      </a:rPr>
                      <m:t> </m:t>
                    </m:r>
                    <m:d>
                      <m:dPr>
                        <m:ctrlPr>
                          <a:rPr lang="en-US" sz="2400" b="0" i="1" smtClean="0">
                            <a:latin typeface="Cambria Math" panose="02040503050406030204" pitchFamily="18" charset="0"/>
                          </a:rPr>
                        </m:ctrlPr>
                      </m:dPr>
                      <m:e>
                        <m:r>
                          <a:rPr lang="en-US" sz="2400" b="0" i="1" smtClean="0">
                            <a:latin typeface="Cambria Math"/>
                          </a:rPr>
                          <m:t>𝑐𝑒𝑙𝑙</m:t>
                        </m:r>
                      </m:e>
                    </m:d>
                    <m:r>
                      <a:rPr lang="en-US" sz="2400" b="0" i="1" smtClean="0">
                        <a:latin typeface="Cambria Math"/>
                      </a:rPr>
                      <m:t> </m:t>
                    </m:r>
                    <m:r>
                      <a:rPr lang="en-US" sz="2400" b="0" i="1" smtClean="0">
                        <a:latin typeface="Cambria Math"/>
                      </a:rPr>
                      <m:t>𝑙𝑒𝑛𝑔𝑡h</m:t>
                    </m:r>
                    <m:r>
                      <a:rPr lang="en-US" sz="2400" b="0" i="1" smtClean="0">
                        <a:latin typeface="Cambria Math"/>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i="1">
                                <a:latin typeface="Cambria Math"/>
                              </a:rPr>
                              <m:t>2</m:t>
                            </m:r>
                            <m:r>
                              <a:rPr lang="en-US" sz="2400" i="1">
                                <a:latin typeface="Cambria Math"/>
                                <a:ea typeface="Cambria Math"/>
                              </a:rPr>
                              <m:t>∙</m:t>
                            </m:r>
                            <m:r>
                              <a:rPr lang="en-US" sz="2400" i="1">
                                <a:latin typeface="Cambria Math"/>
                                <a:ea typeface="Cambria Math"/>
                              </a:rPr>
                              <m:t>𝐴𝑟𝑒𝑎</m:t>
                            </m:r>
                            <m:r>
                              <a:rPr lang="en-US" sz="2400" i="1">
                                <a:latin typeface="Cambria Math"/>
                                <a:ea typeface="Cambria Math"/>
                              </a:rPr>
                              <m:t> </m:t>
                            </m:r>
                            <m:r>
                              <a:rPr lang="en-US" sz="2400" i="1">
                                <a:latin typeface="Cambria Math"/>
                                <a:ea typeface="Cambria Math"/>
                              </a:rPr>
                              <m:t>𝑜𝑓</m:t>
                            </m:r>
                            <m:r>
                              <a:rPr lang="en-US" sz="2400" i="1">
                                <a:latin typeface="Cambria Math"/>
                                <a:ea typeface="Cambria Math"/>
                              </a:rPr>
                              <m:t> </m:t>
                            </m:r>
                            <m:r>
                              <a:rPr lang="en-US" sz="2400" b="0" i="1" smtClean="0">
                                <a:latin typeface="Cambria Math"/>
                                <a:ea typeface="Cambria Math"/>
                              </a:rPr>
                              <m:t>𝑝𝑜𝑖𝑛𝑡</m:t>
                            </m:r>
                            <m:r>
                              <a:rPr lang="en-US" sz="2400" b="0" i="1" smtClean="0">
                                <a:latin typeface="Cambria Math"/>
                                <a:ea typeface="Cambria Math"/>
                              </a:rPr>
                              <m:t> </m:t>
                            </m:r>
                            <m:r>
                              <a:rPr lang="en-US" sz="2400" b="0" i="1" smtClean="0">
                                <a:latin typeface="Cambria Math"/>
                                <a:ea typeface="Cambria Math"/>
                              </a:rPr>
                              <m:t>𝑝𝑎𝑡𝑡𝑒𝑟𝑛</m:t>
                            </m:r>
                            <m:r>
                              <a:rPr lang="en-US" sz="2400" b="0" i="1" smtClean="0">
                                <a:latin typeface="Cambria Math"/>
                                <a:ea typeface="Cambria Math"/>
                              </a:rPr>
                              <m:t> </m:t>
                            </m:r>
                            <m:r>
                              <a:rPr lang="en-US" sz="2400" i="1">
                                <a:latin typeface="Cambria Math"/>
                                <a:ea typeface="Cambria Math"/>
                              </a:rPr>
                              <m:t>𝑒𝑥𝑡𝑒𝑛𝑡</m:t>
                            </m:r>
                          </m:num>
                          <m:den>
                            <m:r>
                              <a:rPr lang="en-US" sz="2400" b="0" i="1" smtClean="0">
                                <a:latin typeface="Cambria Math"/>
                              </a:rPr>
                              <m:t># </m:t>
                            </m:r>
                            <m:r>
                              <a:rPr lang="en-US" sz="2400" b="0" i="1" smtClean="0">
                                <a:latin typeface="Cambria Math"/>
                              </a:rPr>
                              <m:t>𝑜𝑓</m:t>
                            </m:r>
                            <m:r>
                              <a:rPr lang="en-US" sz="2400" b="0" i="1" smtClean="0">
                                <a:latin typeface="Cambria Math"/>
                              </a:rPr>
                              <m:t> </m:t>
                            </m:r>
                            <m:r>
                              <a:rPr lang="en-US" sz="2400" b="0" i="1" smtClean="0">
                                <a:latin typeface="Cambria Math"/>
                              </a:rPr>
                              <m:t>𝑝𝑜𝑖𝑛𝑡𝑠</m:t>
                            </m:r>
                          </m:den>
                        </m:f>
                      </m:e>
                    </m:rad>
                  </m:oMath>
                </a14:m>
                <a:endParaRPr lang="en-US" sz="2400" i="1" dirty="0" smtClean="0">
                  <a:latin typeface="Cambria Math"/>
                </a:endParaRPr>
              </a:p>
              <a:p>
                <a:pPr marL="0" indent="0">
                  <a:buNone/>
                </a:pPr>
                <a:endParaRPr lang="en-US" sz="2400" i="1" dirty="0">
                  <a:latin typeface="Cambria Math"/>
                </a:endParaRPr>
              </a:p>
              <a:p>
                <a14:m>
                  <m:oMath xmlns:m="http://schemas.openxmlformats.org/officeDocument/2006/math">
                    <m:r>
                      <a:rPr lang="en-US" sz="2400" i="1">
                        <a:latin typeface="Cambria Math"/>
                      </a:rPr>
                      <m:t>𝑄𝑢𝑎𝑑𝑟𝑎𝑡</m:t>
                    </m:r>
                    <m:r>
                      <a:rPr lang="en-US" sz="2400" b="0" i="1" smtClean="0">
                        <a:latin typeface="Cambria Math"/>
                      </a:rPr>
                      <m:t> </m:t>
                    </m:r>
                    <m:d>
                      <m:dPr>
                        <m:ctrlPr>
                          <a:rPr lang="en-US" sz="2400" b="0" i="1" smtClean="0">
                            <a:latin typeface="Cambria Math" panose="02040503050406030204" pitchFamily="18" charset="0"/>
                          </a:rPr>
                        </m:ctrlPr>
                      </m:dPr>
                      <m:e>
                        <m:r>
                          <a:rPr lang="en-US" sz="2400" b="0" i="1" smtClean="0">
                            <a:latin typeface="Cambria Math"/>
                          </a:rPr>
                          <m:t>𝑐𝑒𝑙𝑙</m:t>
                        </m:r>
                      </m:e>
                    </m:d>
                    <m:r>
                      <a:rPr lang="en-US" sz="2400" b="0" i="1" smtClean="0">
                        <a:latin typeface="Cambria Math"/>
                      </a:rPr>
                      <m:t>𝑎</m:t>
                    </m:r>
                    <m:r>
                      <a:rPr lang="en-US" sz="2400" i="1">
                        <a:latin typeface="Cambria Math"/>
                      </a:rPr>
                      <m:t>𝑟𝑒𝑎</m:t>
                    </m:r>
                    <m:r>
                      <a:rPr lang="en-US" sz="2400" i="1">
                        <a:latin typeface="Cambria Math"/>
                      </a:rPr>
                      <m:t>=</m:t>
                    </m:r>
                  </m:oMath>
                </a14:m>
                <a:endParaRPr lang="en-US" sz="2400" i="1" dirty="0" smtClean="0">
                  <a:latin typeface="Cambria Math"/>
                </a:endParaRPr>
              </a:p>
              <a:p>
                <a:endParaRPr lang="en-US" sz="2400" i="1" dirty="0" smtClean="0">
                  <a:latin typeface="Cambria Math"/>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2</m:t>
                                      </m:r>
                                      <m:r>
                                        <a:rPr lang="en-US" sz="2000" i="1">
                                          <a:latin typeface="Cambria Math"/>
                                          <a:ea typeface="Cambria Math"/>
                                        </a:rPr>
                                        <m:t>∙</m:t>
                                      </m:r>
                                      <m:r>
                                        <a:rPr lang="en-US" sz="2000" i="1">
                                          <a:latin typeface="Cambria Math"/>
                                          <a:ea typeface="Cambria Math"/>
                                        </a:rPr>
                                        <m:t>𝐴𝑟𝑒𝑎</m:t>
                                      </m:r>
                                      <m:r>
                                        <a:rPr lang="en-US" sz="2000" i="1">
                                          <a:latin typeface="Cambria Math"/>
                                          <a:ea typeface="Cambria Math"/>
                                        </a:rPr>
                                        <m:t> </m:t>
                                      </m:r>
                                      <m:r>
                                        <a:rPr lang="en-US" sz="2000" i="1">
                                          <a:latin typeface="Cambria Math"/>
                                          <a:ea typeface="Cambria Math"/>
                                        </a:rPr>
                                        <m:t>𝑜𝑓</m:t>
                                      </m:r>
                                      <m:r>
                                        <a:rPr lang="en-US" sz="2000" i="1">
                                          <a:latin typeface="Cambria Math"/>
                                          <a:ea typeface="Cambria Math"/>
                                        </a:rPr>
                                        <m:t> </m:t>
                                      </m:r>
                                      <m:r>
                                        <a:rPr lang="en-US" sz="2000" i="1">
                                          <a:latin typeface="Cambria Math"/>
                                          <a:ea typeface="Cambria Math"/>
                                        </a:rPr>
                                        <m:t>𝑝𝑜𝑖𝑛𝑡</m:t>
                                      </m:r>
                                      <m:r>
                                        <a:rPr lang="en-US" sz="2000" i="1">
                                          <a:latin typeface="Cambria Math"/>
                                          <a:ea typeface="Cambria Math"/>
                                        </a:rPr>
                                        <m:t> </m:t>
                                      </m:r>
                                      <m:r>
                                        <a:rPr lang="en-US" sz="2000" i="1">
                                          <a:latin typeface="Cambria Math"/>
                                          <a:ea typeface="Cambria Math"/>
                                        </a:rPr>
                                        <m:t>𝑝𝑎𝑡𝑡𝑒𝑟𝑛</m:t>
                                      </m:r>
                                      <m:r>
                                        <a:rPr lang="en-US" sz="2000" i="1">
                                          <a:latin typeface="Cambria Math"/>
                                          <a:ea typeface="Cambria Math"/>
                                        </a:rPr>
                                        <m:t> </m:t>
                                      </m:r>
                                      <m:r>
                                        <a:rPr lang="en-US" sz="2000" i="1">
                                          <a:latin typeface="Cambria Math"/>
                                          <a:ea typeface="Cambria Math"/>
                                        </a:rPr>
                                        <m:t>𝑒𝑥𝑡𝑒𝑛𝑡</m:t>
                                      </m:r>
                                    </m:num>
                                    <m:den>
                                      <m:r>
                                        <a:rPr lang="en-US" sz="2000" i="1">
                                          <a:latin typeface="Cambria Math"/>
                                        </a:rPr>
                                        <m:t># </m:t>
                                      </m:r>
                                      <m:r>
                                        <a:rPr lang="en-US" sz="2000" i="1">
                                          <a:latin typeface="Cambria Math"/>
                                        </a:rPr>
                                        <m:t>𝑜𝑓</m:t>
                                      </m:r>
                                      <m:r>
                                        <a:rPr lang="en-US" sz="2000" i="1">
                                          <a:latin typeface="Cambria Math"/>
                                        </a:rPr>
                                        <m:t> </m:t>
                                      </m:r>
                                      <m:r>
                                        <a:rPr lang="en-US" sz="2000" b="0" i="1" smtClean="0">
                                          <a:latin typeface="Cambria Math"/>
                                        </a:rPr>
                                        <m:t>𝑝𝑜𝑖𝑛𝑡𝑠</m:t>
                                      </m:r>
                                    </m:den>
                                  </m:f>
                                </m:e>
                              </m:rad>
                            </m:e>
                          </m:d>
                        </m:e>
                        <m:sup>
                          <m:r>
                            <a:rPr lang="en-US" sz="2000" b="0" i="1" smtClean="0">
                              <a:latin typeface="Cambria Math"/>
                            </a:rPr>
                            <m:t>2</m:t>
                          </m:r>
                        </m:sup>
                      </m:sSup>
                      <m:r>
                        <a:rPr lang="en-US" sz="2000" b="0" i="1" smtClean="0">
                          <a:latin typeface="Cambria Math"/>
                        </a:rPr>
                        <m:t>=</m:t>
                      </m:r>
                    </m:oMath>
                  </m:oMathPara>
                </a14:m>
                <a:endParaRPr lang="en-US" sz="2000" b="0" i="1" dirty="0" smtClean="0">
                  <a:latin typeface="Cambria Math"/>
                </a:endParaRPr>
              </a:p>
              <a:p>
                <a:pPr marL="457200" lvl="1" indent="0">
                  <a:buNone/>
                </a:pPr>
                <a:endParaRPr lang="en-US" sz="2000" i="1" dirty="0" smtClean="0">
                  <a:latin typeface="Cambria Math"/>
                </a:endParaRPr>
              </a:p>
              <a:p>
                <a:pPr marL="457200" lvl="1"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a:rPr>
                            <m:t>2</m:t>
                          </m:r>
                          <m:r>
                            <a:rPr lang="en-US" sz="2000" i="1">
                              <a:latin typeface="Cambria Math"/>
                              <a:ea typeface="Cambria Math"/>
                            </a:rPr>
                            <m:t>∙</m:t>
                          </m:r>
                          <m:r>
                            <a:rPr lang="en-US" sz="2000" i="1">
                              <a:latin typeface="Cambria Math"/>
                              <a:ea typeface="Cambria Math"/>
                            </a:rPr>
                            <m:t>𝐴𝑟𝑒𝑎</m:t>
                          </m:r>
                          <m:r>
                            <a:rPr lang="en-US" sz="2000" i="1">
                              <a:latin typeface="Cambria Math"/>
                              <a:ea typeface="Cambria Math"/>
                            </a:rPr>
                            <m:t> </m:t>
                          </m:r>
                          <m:r>
                            <a:rPr lang="en-US" sz="2000" i="1">
                              <a:latin typeface="Cambria Math"/>
                              <a:ea typeface="Cambria Math"/>
                            </a:rPr>
                            <m:t>𝑜𝑓</m:t>
                          </m:r>
                          <m:r>
                            <a:rPr lang="en-US" sz="2000" i="1">
                              <a:latin typeface="Cambria Math"/>
                              <a:ea typeface="Cambria Math"/>
                            </a:rPr>
                            <m:t> </m:t>
                          </m:r>
                          <m:r>
                            <a:rPr lang="en-US" sz="2000" i="1">
                              <a:latin typeface="Cambria Math"/>
                              <a:ea typeface="Cambria Math"/>
                            </a:rPr>
                            <m:t>𝑝𝑜𝑖𝑛𝑡</m:t>
                          </m:r>
                          <m:r>
                            <a:rPr lang="en-US" sz="2000" i="1">
                              <a:latin typeface="Cambria Math"/>
                              <a:ea typeface="Cambria Math"/>
                            </a:rPr>
                            <m:t> </m:t>
                          </m:r>
                          <m:r>
                            <a:rPr lang="en-US" sz="2000" i="1">
                              <a:latin typeface="Cambria Math"/>
                              <a:ea typeface="Cambria Math"/>
                            </a:rPr>
                            <m:t>𝑝𝑎𝑡𝑡𝑒𝑟𝑛</m:t>
                          </m:r>
                          <m:r>
                            <a:rPr lang="en-US" sz="2000" i="1">
                              <a:latin typeface="Cambria Math"/>
                              <a:ea typeface="Cambria Math"/>
                            </a:rPr>
                            <m:t> </m:t>
                          </m:r>
                          <m:r>
                            <a:rPr lang="en-US" sz="2000" i="1">
                              <a:latin typeface="Cambria Math"/>
                              <a:ea typeface="Cambria Math"/>
                            </a:rPr>
                            <m:t>𝑒𝑥𝑡𝑒𝑛𝑡</m:t>
                          </m:r>
                        </m:num>
                        <m:den>
                          <m:r>
                            <a:rPr lang="en-US" sz="2000" i="1">
                              <a:latin typeface="Cambria Math"/>
                            </a:rPr>
                            <m:t># </m:t>
                          </m:r>
                          <m:r>
                            <a:rPr lang="en-US" sz="2000" i="1">
                              <a:latin typeface="Cambria Math"/>
                            </a:rPr>
                            <m:t>𝑜𝑓</m:t>
                          </m:r>
                          <m:r>
                            <a:rPr lang="en-US" sz="2000" i="1">
                              <a:latin typeface="Cambria Math"/>
                            </a:rPr>
                            <m:t> </m:t>
                          </m:r>
                          <m:r>
                            <a:rPr lang="en-US" sz="2000" b="0" i="1" smtClean="0">
                              <a:latin typeface="Cambria Math"/>
                            </a:rPr>
                            <m:t>𝑝𝑜𝑖𝑛𝑡𝑠</m:t>
                          </m:r>
                        </m:den>
                      </m:f>
                      <m:r>
                        <a:rPr lang="en-US" sz="2000" b="0" i="1" smtClean="0">
                          <a:latin typeface="Cambria Math"/>
                        </a:rPr>
                        <m:t>=</m:t>
                      </m:r>
                    </m:oMath>
                  </m:oMathPara>
                </a14:m>
                <a:endParaRPr lang="en-US" sz="2000" b="0" i="1" dirty="0" smtClean="0">
                  <a:latin typeface="Cambria Math"/>
                </a:endParaRPr>
              </a:p>
              <a:p>
                <a:pPr marL="457200" lvl="1" indent="0">
                  <a:buNone/>
                </a:pPr>
                <a:r>
                  <a:rPr lang="en-US" sz="2000" dirty="0" smtClean="0"/>
                  <a:t>		</a:t>
                </a:r>
              </a:p>
              <a:p>
                <a:pPr marL="457200" lvl="1" indent="0">
                  <a:buNone/>
                </a:pPr>
                <a:r>
                  <a:rPr lang="en-US" sz="2000" dirty="0"/>
                  <a:t>	</a:t>
                </a:r>
                <a:r>
                  <a:rPr lang="en-US" sz="2000" dirty="0" smtClean="0"/>
                  <a:t>	</a:t>
                </a:r>
                <a14:m>
                  <m:oMath xmlns:m="http://schemas.openxmlformats.org/officeDocument/2006/math">
                    <m:r>
                      <a:rPr lang="en-US" sz="2000" i="1">
                        <a:latin typeface="Cambria Math"/>
                      </a:rPr>
                      <m:t>2∙</m:t>
                    </m:r>
                    <m:r>
                      <a:rPr lang="en-US" sz="2000" i="1">
                        <a:latin typeface="Cambria Math"/>
                        <a:ea typeface="Cambria Math"/>
                      </a:rPr>
                      <m:t>𝑀𝑒𝑎𝑛</m:t>
                    </m:r>
                    <m:r>
                      <a:rPr lang="en-US" sz="2000" i="1">
                        <a:latin typeface="Cambria Math"/>
                        <a:ea typeface="Cambria Math"/>
                      </a:rPr>
                      <m:t> </m:t>
                    </m:r>
                    <m:r>
                      <a:rPr lang="en-US" sz="2000" i="1">
                        <a:latin typeface="Cambria Math"/>
                        <a:ea typeface="Cambria Math"/>
                      </a:rPr>
                      <m:t>𝑎𝑟𝑒𝑎</m:t>
                    </m:r>
                    <m:r>
                      <a:rPr lang="en-US" sz="2000" i="1">
                        <a:latin typeface="Cambria Math"/>
                        <a:ea typeface="Cambria Math"/>
                      </a:rPr>
                      <m:t>/</m:t>
                    </m:r>
                    <m:r>
                      <a:rPr lang="en-US" sz="2000" b="0" i="1" smtClean="0">
                        <a:latin typeface="Cambria Math"/>
                        <a:ea typeface="Cambria Math"/>
                      </a:rPr>
                      <m:t>𝑝𝑜𝑖𝑛𝑡</m:t>
                    </m:r>
                  </m:oMath>
                </a14:m>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29200"/>
              </a:xfrm>
              <a:blipFill rotWithShape="1">
                <a:blip r:embed="rId2" cstate="print"/>
                <a:stretch>
                  <a:fillRect l="-1111" r="-444"/>
                </a:stretch>
              </a:blipFill>
            </p:spPr>
            <p:txBody>
              <a:bodyPr/>
              <a:lstStyle/>
              <a:p>
                <a:r>
                  <a:rPr lang="en-US">
                    <a:noFill/>
                  </a:rPr>
                  <a:t> </a:t>
                </a:r>
              </a:p>
            </p:txBody>
          </p:sp>
        </mc:Fallback>
      </mc:AlternateContent>
    </p:spTree>
    <p:extLst>
      <p:ext uri="{BB962C8B-B14F-4D97-AF65-F5344CB8AC3E}">
        <p14:creationId xmlns:p14="http://schemas.microsoft.com/office/powerpoint/2010/main" val="1951267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36728" y="1447800"/>
            <a:ext cx="8458200" cy="3867150"/>
            <a:chOff x="1447800" y="2743200"/>
            <a:chExt cx="7764703" cy="386715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743200"/>
              <a:ext cx="5176469"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64173" y="3657600"/>
              <a:ext cx="2448330" cy="1477328"/>
            </a:xfrm>
            <a:prstGeom prst="rect">
              <a:avLst/>
            </a:prstGeom>
            <a:noFill/>
          </p:spPr>
          <p:txBody>
            <a:bodyPr wrap="square" rtlCol="0">
              <a:spAutoFit/>
            </a:bodyPr>
            <a:lstStyle/>
            <a:p>
              <a:r>
                <a:rPr lang="en-US" b="1" i="1" dirty="0" smtClean="0"/>
                <a:t>N = 100 points</a:t>
              </a:r>
            </a:p>
            <a:p>
              <a:endParaRPr lang="en-US" b="1" i="1" dirty="0" smtClean="0"/>
            </a:p>
            <a:p>
              <a:r>
                <a:rPr lang="en-US" b="1" i="1" dirty="0" smtClean="0"/>
                <a:t>Area of extent = </a:t>
              </a:r>
            </a:p>
            <a:p>
              <a:r>
                <a:rPr lang="en-US" b="1" i="1" dirty="0" smtClean="0"/>
                <a:t>1500 </a:t>
              </a:r>
              <a:r>
                <a:rPr lang="en-US" b="1" i="1" dirty="0" err="1" smtClean="0"/>
                <a:t>ft</a:t>
              </a:r>
              <a:r>
                <a:rPr lang="en-US" b="1" i="1" dirty="0" smtClean="0"/>
                <a:t> * 2500 </a:t>
              </a:r>
              <a:r>
                <a:rPr lang="en-US" b="1" i="1" dirty="0" err="1" smtClean="0"/>
                <a:t>ft</a:t>
              </a:r>
              <a:r>
                <a:rPr lang="en-US" b="1" i="1" dirty="0" smtClean="0"/>
                <a:t> = 3,750,000 ft</a:t>
              </a:r>
              <a:r>
                <a:rPr lang="en-US" b="1" i="1" baseline="30000" dirty="0" smtClean="0"/>
                <a:t>2</a:t>
              </a:r>
              <a:endParaRPr lang="en-US" b="1" i="1" dirty="0"/>
            </a:p>
          </p:txBody>
        </p:sp>
      </p:grpSp>
      <mc:AlternateContent xmlns:mc="http://schemas.openxmlformats.org/markup-compatibility/2006" xmlns:a14="http://schemas.microsoft.com/office/drawing/2010/main">
        <mc:Choice Requires="a14">
          <p:sp>
            <p:nvSpPr>
              <p:cNvPr id="6" name="TextBox 5"/>
              <p:cNvSpPr txBox="1"/>
              <p:nvPr/>
            </p:nvSpPr>
            <p:spPr>
              <a:xfrm>
                <a:off x="931307" y="5689282"/>
                <a:ext cx="7954742" cy="9177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𝑄𝑢𝑎𝑑𝑟𝑎𝑡</m:t>
                      </m:r>
                      <m:r>
                        <a:rPr lang="en-US" b="0" i="1" smtClean="0">
                          <a:latin typeface="Cambria Math"/>
                        </a:rPr>
                        <m:t> </m:t>
                      </m:r>
                      <m:r>
                        <a:rPr lang="en-US" b="0" i="1" smtClean="0">
                          <a:latin typeface="Cambria Math"/>
                        </a:rPr>
                        <m:t>𝑆𝑖𝑑𝑒</m:t>
                      </m:r>
                      <m:r>
                        <a:rPr lang="en-US" b="0" i="1" smtClean="0">
                          <a:latin typeface="Cambria Math"/>
                        </a:rPr>
                        <m:t> </m:t>
                      </m:r>
                      <m:r>
                        <a:rPr lang="en-US" b="0" i="1" smtClean="0">
                          <a:latin typeface="Cambria Math"/>
                        </a:rPr>
                        <m:t>𝐿𝑒𝑛𝑔𝑡h</m:t>
                      </m:r>
                      <m:r>
                        <a:rPr lang="en-US" b="0" i="1" smtClean="0">
                          <a:latin typeface="Cambria Math"/>
                        </a:rPr>
                        <m:t>=</m:t>
                      </m:r>
                      <m:rad>
                        <m:radPr>
                          <m:degHide m:val="on"/>
                          <m:ctrlPr>
                            <a:rPr lang="en-US" i="1" smtClean="0">
                              <a:latin typeface="Cambria Math" panose="02040503050406030204" pitchFamily="18" charset="0"/>
                            </a:rPr>
                          </m:ctrlPr>
                        </m:radPr>
                        <m:deg/>
                        <m:e>
                          <m:r>
                            <a:rPr lang="en-US" b="0" i="1" smtClean="0">
                              <a:latin typeface="Cambria Math"/>
                            </a:rPr>
                            <m:t>2∗</m:t>
                          </m:r>
                          <m:f>
                            <m:fPr>
                              <m:ctrlPr>
                                <a:rPr lang="en-US" b="0" i="1" smtClean="0">
                                  <a:latin typeface="Cambria Math" panose="02040503050406030204" pitchFamily="18" charset="0"/>
                                </a:rPr>
                              </m:ctrlPr>
                            </m:fPr>
                            <m:num>
                              <m:r>
                                <a:rPr lang="en-US" b="0" i="1" smtClean="0">
                                  <a:latin typeface="Cambria Math"/>
                                </a:rPr>
                                <m:t>𝐴𝑟𝑒𝑎</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𝐸𝑥𝑡𝑒𝑛𝑡</m:t>
                              </m:r>
                            </m:num>
                            <m:den>
                              <m:r>
                                <a:rPr lang="en-US" b="0" i="1" smtClean="0">
                                  <a:latin typeface="Cambria Math"/>
                                </a:rPr>
                                <m:t>#</m:t>
                              </m:r>
                              <m:r>
                                <a:rPr lang="en-US" b="0" i="1" smtClean="0">
                                  <a:latin typeface="Cambria Math"/>
                                </a:rPr>
                                <m:t>𝑃𝑜𝑖𝑛𝑡𝑠</m:t>
                              </m:r>
                            </m:den>
                          </m:f>
                        </m:e>
                      </m:rad>
                      <m:r>
                        <a:rPr lang="en-US" b="0" i="1" smtClean="0">
                          <a:latin typeface="Cambria Math"/>
                        </a:rPr>
                        <m:t>=</m:t>
                      </m:r>
                      <m:rad>
                        <m:radPr>
                          <m:degHide m:val="on"/>
                          <m:ctrlPr>
                            <a:rPr lang="en-US" i="1">
                              <a:latin typeface="Cambria Math" panose="02040503050406030204" pitchFamily="18" charset="0"/>
                            </a:rPr>
                          </m:ctrlPr>
                        </m:radPr>
                        <m:deg/>
                        <m:e>
                          <m:r>
                            <a:rPr lang="en-US" i="1">
                              <a:latin typeface="Cambria Math"/>
                            </a:rPr>
                            <m:t>2∗</m:t>
                          </m:r>
                          <m:f>
                            <m:fPr>
                              <m:ctrlPr>
                                <a:rPr lang="en-US" i="1">
                                  <a:latin typeface="Cambria Math" panose="02040503050406030204" pitchFamily="18" charset="0"/>
                                </a:rPr>
                              </m:ctrlPr>
                            </m:fPr>
                            <m:num>
                              <m:r>
                                <a:rPr lang="en-US" b="0" i="1" smtClean="0">
                                  <a:latin typeface="Cambria Math"/>
                                </a:rPr>
                                <m:t>3,750,000 </m:t>
                              </m:r>
                              <m:sSup>
                                <m:sSupPr>
                                  <m:ctrlPr>
                                    <a:rPr lang="en-US" b="0" i="1" smtClean="0">
                                      <a:latin typeface="Cambria Math" panose="02040503050406030204" pitchFamily="18" charset="0"/>
                                    </a:rPr>
                                  </m:ctrlPr>
                                </m:sSupPr>
                                <m:e>
                                  <m:r>
                                    <a:rPr lang="en-US" i="1">
                                      <a:latin typeface="Cambria Math"/>
                                    </a:rPr>
                                    <m:t>𝑓𝑡</m:t>
                                  </m:r>
                                </m:e>
                                <m:sup>
                                  <m:r>
                                    <a:rPr lang="en-US" b="0" i="1" smtClean="0">
                                      <a:latin typeface="Cambria Math"/>
                                    </a:rPr>
                                    <m:t>2</m:t>
                                  </m:r>
                                </m:sup>
                              </m:sSup>
                            </m:num>
                            <m:den>
                              <m:r>
                                <a:rPr lang="en-US" b="0" i="1" smtClean="0">
                                  <a:latin typeface="Cambria Math"/>
                                </a:rPr>
                                <m:t>100</m:t>
                              </m:r>
                            </m:den>
                          </m:f>
                        </m:e>
                      </m:rad>
                      <m:r>
                        <a:rPr lang="en-US" b="0" i="1" smtClean="0">
                          <a:latin typeface="Cambria Math"/>
                          <a:ea typeface="Cambria Math"/>
                        </a:rPr>
                        <m:t>≈</m:t>
                      </m:r>
                      <m:r>
                        <a:rPr lang="en-US" b="0" i="1" smtClean="0">
                          <a:latin typeface="Cambria Math"/>
                        </a:rPr>
                        <m:t>274 </m:t>
                      </m:r>
                      <m:r>
                        <a:rPr lang="en-US" b="0" i="1" smtClean="0">
                          <a:latin typeface="Cambria Math"/>
                        </a:rPr>
                        <m:t>𝑓𝑡</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31307" y="5689282"/>
                <a:ext cx="7954742" cy="917752"/>
              </a:xfrm>
              <a:prstGeom prst="rect">
                <a:avLst/>
              </a:prstGeom>
              <a:blipFill rotWithShape="1">
                <a:blip r:embed="rId3" cstate="print"/>
                <a:stretch>
                  <a:fillRect r="-536"/>
                </a:stretch>
              </a:blipFill>
            </p:spPr>
            <p:txBody>
              <a:bodyPr/>
              <a:lstStyle/>
              <a:p>
                <a:r>
                  <a:rPr lang="en-US">
                    <a:noFill/>
                  </a:rPr>
                  <a:t> </a:t>
                </a:r>
              </a:p>
            </p:txBody>
          </p:sp>
        </mc:Fallback>
      </mc:AlternateContent>
      <p:sp>
        <p:nvSpPr>
          <p:cNvPr id="7" name="TextBox 6"/>
          <p:cNvSpPr txBox="1"/>
          <p:nvPr/>
        </p:nvSpPr>
        <p:spPr>
          <a:xfrm>
            <a:off x="304800" y="373559"/>
            <a:ext cx="8534400" cy="769441"/>
          </a:xfrm>
          <a:prstGeom prst="rect">
            <a:avLst/>
          </a:prstGeom>
          <a:noFill/>
        </p:spPr>
        <p:txBody>
          <a:bodyPr wrap="square" rtlCol="0">
            <a:spAutoFit/>
          </a:bodyPr>
          <a:lstStyle/>
          <a:p>
            <a:r>
              <a:rPr lang="en-US" sz="4400" b="1" dirty="0" smtClean="0"/>
              <a:t>Quadrat Size - Back to Our Example</a:t>
            </a:r>
            <a:endParaRPr lang="en-US" sz="4400" b="1" dirty="0"/>
          </a:p>
        </p:txBody>
      </p:sp>
    </p:spTree>
    <p:extLst>
      <p:ext uri="{BB962C8B-B14F-4D97-AF65-F5344CB8AC3E}">
        <p14:creationId xmlns:p14="http://schemas.microsoft.com/office/powerpoint/2010/main" val="2679266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Autofit/>
          </a:bodyPr>
          <a:lstStyle/>
          <a:p>
            <a:r>
              <a:rPr lang="en-US" sz="4000" b="1" dirty="0" smtClean="0"/>
              <a:t>Doing it with GIS: Try the Geospatial Modeling Environment (GSM)</a:t>
            </a:r>
            <a:endParaRPr lang="en-US" sz="4000" b="1" dirty="0"/>
          </a:p>
        </p:txBody>
      </p:sp>
      <p:sp>
        <p:nvSpPr>
          <p:cNvPr id="3" name="Content Placeholder 2"/>
          <p:cNvSpPr>
            <a:spLocks noGrp="1"/>
          </p:cNvSpPr>
          <p:nvPr>
            <p:ph idx="1"/>
          </p:nvPr>
        </p:nvSpPr>
        <p:spPr>
          <a:xfrm>
            <a:off x="0" y="1524000"/>
            <a:ext cx="9144000" cy="5257800"/>
          </a:xfrm>
        </p:spPr>
        <p:txBody>
          <a:bodyPr>
            <a:normAutofit fontScale="92500" lnSpcReduction="10000"/>
          </a:bodyPr>
          <a:lstStyle/>
          <a:p>
            <a:r>
              <a:rPr lang="en-US" dirty="0" smtClean="0"/>
              <a:t>Download GSM, formerly known as </a:t>
            </a:r>
            <a:r>
              <a:rPr lang="en-US" dirty="0" err="1" smtClean="0"/>
              <a:t>Hawth’s</a:t>
            </a:r>
            <a:r>
              <a:rPr lang="en-US" dirty="0" smtClean="0"/>
              <a:t> Tools, from:</a:t>
            </a:r>
            <a:endParaRPr lang="en-US" dirty="0" smtClean="0">
              <a:hlinkClick r:id="rId2"/>
            </a:endParaRPr>
          </a:p>
          <a:p>
            <a:pPr lvl="1"/>
            <a:r>
              <a:rPr lang="en-US" dirty="0" smtClean="0">
                <a:hlinkClick r:id="rId2"/>
              </a:rPr>
              <a:t>http</a:t>
            </a:r>
            <a:r>
              <a:rPr lang="en-US" dirty="0">
                <a:hlinkClick r:id="rId2"/>
              </a:rPr>
              <a:t>://</a:t>
            </a:r>
            <a:r>
              <a:rPr lang="en-US" dirty="0" smtClean="0">
                <a:hlinkClick r:id="rId2"/>
              </a:rPr>
              <a:t>www.spatialecology.com/gme/gmedownload.htm</a:t>
            </a:r>
            <a:endParaRPr lang="en-US" dirty="0" smtClean="0"/>
          </a:p>
          <a:p>
            <a:pPr lvl="1"/>
            <a:r>
              <a:rPr lang="en-US" dirty="0" smtClean="0"/>
              <a:t>Follow instructions on the page to download the appropriate version</a:t>
            </a:r>
          </a:p>
          <a:p>
            <a:r>
              <a:rPr lang="en-US" dirty="0" smtClean="0"/>
              <a:t>GSM depends on ArcGIS (version 10 or higher) and GSM has some excellent functions which are described in detail here:</a:t>
            </a:r>
          </a:p>
          <a:p>
            <a:pPr lvl="1"/>
            <a:r>
              <a:rPr lang="en-US" dirty="0">
                <a:hlinkClick r:id="rId3"/>
              </a:rPr>
              <a:t>http://</a:t>
            </a:r>
            <a:r>
              <a:rPr lang="en-US" dirty="0" smtClean="0">
                <a:hlinkClick r:id="rId3"/>
              </a:rPr>
              <a:t>www.spatialecology.com/gme/gmecommands.htm</a:t>
            </a:r>
            <a:endParaRPr lang="en-US" dirty="0" smtClean="0"/>
          </a:p>
          <a:p>
            <a:r>
              <a:rPr lang="en-US" dirty="0" smtClean="0"/>
              <a:t>The command that we’re interested in is </a:t>
            </a:r>
            <a:r>
              <a:rPr lang="en-US" b="1" i="1" dirty="0" err="1" smtClean="0"/>
              <a:t>GenVecGrid</a:t>
            </a:r>
            <a:r>
              <a:rPr lang="en-US" dirty="0" smtClean="0"/>
              <a:t>, which creates a square lattice</a:t>
            </a:r>
          </a:p>
        </p:txBody>
      </p:sp>
    </p:spTree>
    <p:extLst>
      <p:ext uri="{BB962C8B-B14F-4D97-AF65-F5344CB8AC3E}">
        <p14:creationId xmlns:p14="http://schemas.microsoft.com/office/powerpoint/2010/main" val="1768930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1" y="1869706"/>
            <a:ext cx="4191000" cy="315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648200" y="3282430"/>
            <a:ext cx="3048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4495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5638800"/>
            <a:ext cx="44196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19934" y="370512"/>
            <a:ext cx="4114799" cy="830997"/>
          </a:xfrm>
          <a:prstGeom prst="rect">
            <a:avLst/>
          </a:prstGeom>
          <a:noFill/>
        </p:spPr>
        <p:txBody>
          <a:bodyPr wrap="square" rtlCol="0">
            <a:spAutoFit/>
          </a:bodyPr>
          <a:lstStyle/>
          <a:p>
            <a:r>
              <a:rPr lang="en-US" sz="2400" b="1" i="1" dirty="0" err="1" smtClean="0"/>
              <a:t>GenVecGrid</a:t>
            </a:r>
            <a:r>
              <a:rPr lang="en-US" sz="2400" b="1" i="1" dirty="0" smtClean="0"/>
              <a:t> </a:t>
            </a:r>
            <a:r>
              <a:rPr lang="en-US" sz="2400" b="1" dirty="0" smtClean="0"/>
              <a:t>Command Output,</a:t>
            </a:r>
          </a:p>
          <a:p>
            <a:r>
              <a:rPr lang="en-US" sz="2400" b="1" dirty="0" smtClean="0"/>
              <a:t>Displayed in ArcGIS</a:t>
            </a:r>
            <a:endParaRPr lang="en-US" sz="2400" b="1" dirty="0"/>
          </a:p>
        </p:txBody>
      </p:sp>
    </p:spTree>
    <p:extLst>
      <p:ext uri="{BB962C8B-B14F-4D97-AF65-F5344CB8AC3E}">
        <p14:creationId xmlns:p14="http://schemas.microsoft.com/office/powerpoint/2010/main" val="143777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8"/>
          <p:cNvSpPr txBox="1">
            <a:spLocks noChangeArrowheads="1"/>
          </p:cNvSpPr>
          <p:nvPr/>
        </p:nvSpPr>
        <p:spPr bwMode="auto">
          <a:xfrm>
            <a:off x="381000" y="12954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n-US">
              <a:latin typeface="Calibri" pitchFamily="34" charset="0"/>
            </a:endParaRPr>
          </a:p>
        </p:txBody>
      </p:sp>
      <p:sp>
        <p:nvSpPr>
          <p:cNvPr id="16389" name="Text Box 11"/>
          <p:cNvSpPr txBox="1">
            <a:spLocks noChangeArrowheads="1"/>
          </p:cNvSpPr>
          <p:nvPr/>
        </p:nvSpPr>
        <p:spPr bwMode="auto">
          <a:xfrm>
            <a:off x="304800" y="4073138"/>
            <a:ext cx="845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dirty="0">
                <a:latin typeface="Calibri" pitchFamily="34" charset="0"/>
              </a:rPr>
              <a:t>The value of λ is often a rate per unit time or rate per unit area. </a:t>
            </a:r>
          </a:p>
          <a:p>
            <a:pPr eaLnBrk="1" hangingPunct="1">
              <a:spcBef>
                <a:spcPct val="50000"/>
              </a:spcBef>
            </a:pPr>
            <a:r>
              <a:rPr lang="en-US" dirty="0">
                <a:latin typeface="Calibri" pitchFamily="34" charset="0"/>
              </a:rPr>
              <a:t>You will see the Poisson Distribution when you do point pattern analysis.</a:t>
            </a:r>
          </a:p>
        </p:txBody>
      </p:sp>
      <p:sp>
        <p:nvSpPr>
          <p:cNvPr id="2" name="TextBox 1"/>
          <p:cNvSpPr txBox="1"/>
          <p:nvPr/>
        </p:nvSpPr>
        <p:spPr>
          <a:xfrm>
            <a:off x="4419600" y="3525837"/>
            <a:ext cx="4343400" cy="276999"/>
          </a:xfrm>
          <a:prstGeom prst="rect">
            <a:avLst/>
          </a:prstGeom>
          <a:noFill/>
        </p:spPr>
        <p:txBody>
          <a:bodyPr wrap="square" rtlCol="0">
            <a:spAutoFit/>
          </a:bodyPr>
          <a:lstStyle/>
          <a:p>
            <a:r>
              <a:rPr lang="en-US" sz="1200" b="1" dirty="0" smtClean="0">
                <a:latin typeface="Calibri" panose="020F0502020204030204" pitchFamily="34" charset="0"/>
              </a:rPr>
              <a:t>(See </a:t>
            </a:r>
            <a:r>
              <a:rPr lang="en-US" sz="1200" b="1" dirty="0">
                <a:latin typeface="Calibri" panose="020F0502020204030204" pitchFamily="34" charset="0"/>
                <a:hlinkClick r:id="rId3"/>
              </a:rPr>
              <a:t>https://</a:t>
            </a:r>
            <a:r>
              <a:rPr lang="en-US" sz="1200" b="1" dirty="0" smtClean="0">
                <a:latin typeface="Calibri" panose="020F0502020204030204" pitchFamily="34" charset="0"/>
                <a:hlinkClick r:id="rId3"/>
              </a:rPr>
              <a:t>www.youtube.com/watch?v=65n_v92JZeE</a:t>
            </a:r>
            <a:r>
              <a:rPr lang="en-US" sz="1200" b="1" dirty="0" smtClean="0">
                <a:latin typeface="Calibri" panose="020F0502020204030204" pitchFamily="34" charset="0"/>
              </a:rPr>
              <a:t> for proof)</a:t>
            </a:r>
            <a:endParaRPr lang="en-US" sz="1200" b="1" dirty="0">
              <a:latin typeface="Calibri" panose="020F0502020204030204" pitchFamily="34" charset="0"/>
            </a:endParaRPr>
          </a:p>
        </p:txBody>
      </p:sp>
      <p:pic>
        <p:nvPicPr>
          <p:cNvPr id="3" name="Picture 2"/>
          <p:cNvPicPr>
            <a:picLocks noChangeAspect="1"/>
          </p:cNvPicPr>
          <p:nvPr/>
        </p:nvPicPr>
        <p:blipFill>
          <a:blip r:embed="rId4"/>
          <a:stretch>
            <a:fillRect/>
          </a:stretch>
        </p:blipFill>
        <p:spPr>
          <a:xfrm>
            <a:off x="1047750" y="1752600"/>
            <a:ext cx="7048500" cy="1466850"/>
          </a:xfrm>
          <a:prstGeom prst="rect">
            <a:avLst/>
          </a:prstGeom>
        </p:spPr>
      </p:pic>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A Review: Poisson Distribution</a:t>
            </a:r>
            <a:endParaRPr lang="en-US" b="1" dirty="0"/>
          </a:p>
        </p:txBody>
      </p:sp>
    </p:spTree>
    <p:extLst>
      <p:ext uri="{BB962C8B-B14F-4D97-AF65-F5344CB8AC3E}">
        <p14:creationId xmlns:p14="http://schemas.microsoft.com/office/powerpoint/2010/main" val="1884068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0" y="17124"/>
            <a:ext cx="9144000" cy="792162"/>
          </a:xfrm>
        </p:spPr>
        <p:txBody>
          <a:bodyPr>
            <a:normAutofit fontScale="90000"/>
          </a:bodyPr>
          <a:lstStyle/>
          <a:p>
            <a:r>
              <a:rPr lang="en-US" b="1" dirty="0" smtClean="0"/>
              <a:t>Alternatively, Use ArcGIS to Create Fishnet</a:t>
            </a:r>
            <a:endParaRPr lang="en-US" b="1" dirty="0"/>
          </a:p>
        </p:txBody>
      </p:sp>
      <p:pic>
        <p:nvPicPr>
          <p:cNvPr id="4" name="Picture 3"/>
          <p:cNvPicPr>
            <a:picLocks noChangeAspect="1"/>
          </p:cNvPicPr>
          <p:nvPr/>
        </p:nvPicPr>
        <p:blipFill>
          <a:blip r:embed="rId2"/>
          <a:stretch>
            <a:fillRect/>
          </a:stretch>
        </p:blipFill>
        <p:spPr>
          <a:xfrm>
            <a:off x="0" y="2057400"/>
            <a:ext cx="2819400" cy="3133725"/>
          </a:xfrm>
          <a:prstGeom prst="rect">
            <a:avLst/>
          </a:prstGeom>
        </p:spPr>
      </p:pic>
      <p:pic>
        <p:nvPicPr>
          <p:cNvPr id="6" name="Picture 5"/>
          <p:cNvPicPr>
            <a:picLocks noChangeAspect="1"/>
          </p:cNvPicPr>
          <p:nvPr/>
        </p:nvPicPr>
        <p:blipFill>
          <a:blip r:embed="rId3"/>
          <a:stretch>
            <a:fillRect/>
          </a:stretch>
        </p:blipFill>
        <p:spPr>
          <a:xfrm>
            <a:off x="3810000" y="753524"/>
            <a:ext cx="5399070" cy="6104476"/>
          </a:xfrm>
          <a:prstGeom prst="rect">
            <a:avLst/>
          </a:prstGeom>
        </p:spPr>
      </p:pic>
      <p:sp>
        <p:nvSpPr>
          <p:cNvPr id="7" name="Rectangle 6"/>
          <p:cNvSpPr/>
          <p:nvPr/>
        </p:nvSpPr>
        <p:spPr>
          <a:xfrm>
            <a:off x="3962400" y="5638800"/>
            <a:ext cx="1981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4200" y="3886200"/>
            <a:ext cx="1981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6200" y="1066800"/>
            <a:ext cx="5029200" cy="859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895600" y="35814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3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715962"/>
          </a:xfrm>
        </p:spPr>
        <p:txBody>
          <a:bodyPr>
            <a:normAutofit fontScale="90000"/>
          </a:bodyPr>
          <a:lstStyle/>
          <a:p>
            <a:r>
              <a:rPr lang="en-US" b="1" dirty="0" smtClean="0"/>
              <a:t>Let’s Calculate # Points/Cell in </a:t>
            </a:r>
            <a:r>
              <a:rPr lang="en-US" b="1" dirty="0" err="1" smtClean="0"/>
              <a:t>ArcMap</a:t>
            </a:r>
            <a:endParaRPr lang="en-US" b="1" dirty="0"/>
          </a:p>
        </p:txBody>
      </p:sp>
      <p:grpSp>
        <p:nvGrpSpPr>
          <p:cNvPr id="9" name="Group 8"/>
          <p:cNvGrpSpPr/>
          <p:nvPr/>
        </p:nvGrpSpPr>
        <p:grpSpPr>
          <a:xfrm>
            <a:off x="457200" y="2057400"/>
            <a:ext cx="8382000" cy="2667000"/>
            <a:chOff x="457200" y="1828800"/>
            <a:chExt cx="8382000" cy="266700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28800"/>
              <a:ext cx="753717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4600" y="2353270"/>
              <a:ext cx="6324600" cy="1354217"/>
            </a:xfrm>
            <a:prstGeom prst="rect">
              <a:avLst/>
            </a:prstGeom>
            <a:noFill/>
          </p:spPr>
          <p:txBody>
            <a:bodyPr wrap="square" rtlCol="0">
              <a:spAutoFit/>
            </a:bodyPr>
            <a:lstStyle/>
            <a:p>
              <a:r>
                <a:rPr lang="en-US" b="1" i="1" dirty="0" smtClean="0">
                  <a:solidFill>
                    <a:srgbClr val="FF0000"/>
                  </a:solidFill>
                </a:rPr>
                <a:t>Crime points</a:t>
              </a:r>
            </a:p>
            <a:p>
              <a:endParaRPr lang="en-US" sz="1000" b="1" i="1" dirty="0" smtClean="0">
                <a:solidFill>
                  <a:srgbClr val="FF0000"/>
                </a:solidFill>
              </a:endParaRPr>
            </a:p>
            <a:p>
              <a:r>
                <a:rPr lang="en-US" b="1" i="1" dirty="0" smtClean="0">
                  <a:solidFill>
                    <a:srgbClr val="FF0000"/>
                  </a:solidFill>
                </a:rPr>
                <a:t>Lattice with 54 cells</a:t>
              </a:r>
            </a:p>
            <a:p>
              <a:endParaRPr lang="en-US" b="1" i="1" dirty="0" smtClean="0">
                <a:solidFill>
                  <a:srgbClr val="FF0000"/>
                </a:solidFill>
              </a:endParaRPr>
            </a:p>
            <a:p>
              <a:r>
                <a:rPr lang="en-US" b="1" i="1" dirty="0" smtClean="0">
                  <a:solidFill>
                    <a:srgbClr val="FF0000"/>
                  </a:solidFill>
                </a:rPr>
                <a:t>	</a:t>
              </a:r>
              <a:endParaRPr lang="en-US" b="1" i="1" dirty="0">
                <a:solidFill>
                  <a:srgbClr val="FF0000"/>
                </a:solidFill>
              </a:endParaRPr>
            </a:p>
          </p:txBody>
        </p:sp>
        <p:cxnSp>
          <p:nvCxnSpPr>
            <p:cNvPr id="6" name="Straight Arrow Connector 5"/>
            <p:cNvCxnSpPr/>
            <p:nvPr/>
          </p:nvCxnSpPr>
          <p:spPr>
            <a:xfrm flipV="1">
              <a:off x="2362200" y="2590800"/>
              <a:ext cx="152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362200" y="2971800"/>
              <a:ext cx="152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953000" y="1828800"/>
              <a:ext cx="3751283" cy="923330"/>
            </a:xfrm>
            <a:prstGeom prst="rect">
              <a:avLst/>
            </a:prstGeom>
          </p:spPr>
          <p:txBody>
            <a:bodyPr wrap="none">
              <a:spAutoFit/>
            </a:bodyPr>
            <a:lstStyle/>
            <a:p>
              <a:r>
                <a:rPr lang="en-US" b="1" i="1" dirty="0">
                  <a:solidFill>
                    <a:srgbClr val="FF0000"/>
                  </a:solidFill>
                </a:rPr>
                <a:t>Right click on Quadrat Lattice </a:t>
              </a:r>
              <a:r>
                <a:rPr lang="en-US" b="1" i="1" dirty="0" smtClean="0">
                  <a:solidFill>
                    <a:srgbClr val="FF0000"/>
                  </a:solidFill>
                </a:rPr>
                <a:t>Layer </a:t>
              </a:r>
            </a:p>
            <a:p>
              <a:r>
                <a:rPr lang="en-US" b="1" i="1" dirty="0" smtClean="0">
                  <a:solidFill>
                    <a:srgbClr val="FF0000"/>
                  </a:solidFill>
                </a:rPr>
                <a:t>in </a:t>
              </a:r>
              <a:r>
                <a:rPr lang="en-US" b="1" i="1" dirty="0" err="1" smtClean="0">
                  <a:solidFill>
                    <a:srgbClr val="FF0000"/>
                  </a:solidFill>
                </a:rPr>
                <a:t>ArcMap</a:t>
              </a:r>
              <a:r>
                <a:rPr lang="en-US" b="1" i="1" dirty="0" smtClean="0">
                  <a:solidFill>
                    <a:srgbClr val="FF0000"/>
                  </a:solidFill>
                </a:rPr>
                <a:t>, select ‘Joins and Relates’, </a:t>
              </a:r>
            </a:p>
            <a:p>
              <a:r>
                <a:rPr lang="en-US" b="1" i="1" dirty="0" smtClean="0">
                  <a:solidFill>
                    <a:srgbClr val="FF0000"/>
                  </a:solidFill>
                </a:rPr>
                <a:t>click on ‘Join’</a:t>
              </a:r>
              <a:endParaRPr lang="en-US" dirty="0"/>
            </a:p>
          </p:txBody>
        </p:sp>
      </p:grpSp>
    </p:spTree>
    <p:extLst>
      <p:ext uri="{BB962C8B-B14F-4D97-AF65-F5344CB8AC3E}">
        <p14:creationId xmlns:p14="http://schemas.microsoft.com/office/powerpoint/2010/main" val="184499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6934200" cy="563562"/>
          </a:xfrm>
        </p:spPr>
        <p:txBody>
          <a:bodyPr>
            <a:normAutofit fontScale="90000"/>
          </a:bodyPr>
          <a:lstStyle/>
          <a:p>
            <a:r>
              <a:rPr lang="en-US" b="1" dirty="0" smtClean="0"/>
              <a:t># of Points Per Cell in </a:t>
            </a:r>
            <a:r>
              <a:rPr lang="en-US" b="1" dirty="0" err="1" smtClean="0"/>
              <a:t>ArcMap</a:t>
            </a:r>
            <a:endParaRPr lang="en-US" b="1" dirty="0"/>
          </a:p>
        </p:txBody>
      </p:sp>
      <p:grpSp>
        <p:nvGrpSpPr>
          <p:cNvPr id="8" name="Group 7"/>
          <p:cNvGrpSpPr/>
          <p:nvPr/>
        </p:nvGrpSpPr>
        <p:grpSpPr>
          <a:xfrm>
            <a:off x="31952" y="838200"/>
            <a:ext cx="9035848" cy="6019800"/>
            <a:chOff x="-37530" y="838200"/>
            <a:chExt cx="9035848" cy="601980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30" y="838200"/>
              <a:ext cx="4943182"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37742" y="2205129"/>
              <a:ext cx="2101258" cy="1477328"/>
            </a:xfrm>
            <a:prstGeom prst="rect">
              <a:avLst/>
            </a:prstGeom>
            <a:noFill/>
          </p:spPr>
          <p:txBody>
            <a:bodyPr wrap="square" rtlCol="0">
              <a:spAutoFit/>
            </a:bodyPr>
            <a:lstStyle/>
            <a:p>
              <a:r>
                <a:rPr lang="en-US" b="1" i="1" dirty="0" smtClean="0">
                  <a:solidFill>
                    <a:srgbClr val="FF0000"/>
                  </a:solidFill>
                </a:rPr>
                <a:t>The attribute table of </a:t>
              </a:r>
              <a:r>
                <a:rPr lang="en-US" b="1" i="1" dirty="0" err="1" smtClean="0">
                  <a:solidFill>
                    <a:srgbClr val="FF0000"/>
                  </a:solidFill>
                </a:rPr>
                <a:t>N_Pts_Per_Cell</a:t>
              </a:r>
              <a:r>
                <a:rPr lang="en-US" b="1" i="1" dirty="0" smtClean="0">
                  <a:solidFill>
                    <a:srgbClr val="FF0000"/>
                  </a:solidFill>
                </a:rPr>
                <a:t> shows the # of points per cell (quadrat)</a:t>
              </a:r>
              <a:endParaRPr lang="en-US" b="1" i="1" dirty="0">
                <a:solidFill>
                  <a:srgbClr val="FF0000"/>
                </a:solidFill>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7486" y="838200"/>
              <a:ext cx="1490832"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5137742" y="3848100"/>
              <a:ext cx="21012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2691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3649"/>
            <a:ext cx="5257800" cy="299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272" y="3144931"/>
            <a:ext cx="3909528" cy="371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7871" y="3220289"/>
            <a:ext cx="19907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Curved Right Arrow 21"/>
          <p:cNvSpPr/>
          <p:nvPr/>
        </p:nvSpPr>
        <p:spPr>
          <a:xfrm>
            <a:off x="152400" y="2514600"/>
            <a:ext cx="350134" cy="2052295"/>
          </a:xfrm>
          <a:prstGeom prst="curvedRightArrow">
            <a:avLst>
              <a:gd name="adj1" fmla="val 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ight Arrow 24"/>
          <p:cNvSpPr/>
          <p:nvPr/>
        </p:nvSpPr>
        <p:spPr>
          <a:xfrm>
            <a:off x="4572000" y="4191000"/>
            <a:ext cx="12192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572000" y="5257800"/>
            <a:ext cx="4343400" cy="1446550"/>
          </a:xfrm>
          <a:prstGeom prst="rect">
            <a:avLst/>
          </a:prstGeom>
          <a:noFill/>
        </p:spPr>
        <p:txBody>
          <a:bodyPr wrap="square" rtlCol="0">
            <a:spAutoFit/>
          </a:bodyPr>
          <a:lstStyle/>
          <a:p>
            <a:r>
              <a:rPr lang="en-US" b="1" i="1" u="sng" dirty="0" smtClean="0">
                <a:solidFill>
                  <a:srgbClr val="FF0000"/>
                </a:solidFill>
              </a:rPr>
              <a:t>Table </a:t>
            </a:r>
            <a:r>
              <a:rPr lang="en-US" b="1" i="1" u="sng" dirty="0" err="1" smtClean="0">
                <a:solidFill>
                  <a:srgbClr val="FF0000"/>
                </a:solidFill>
              </a:rPr>
              <a:t>N_Pts_Per_Cell_Count_Frequency</a:t>
            </a:r>
            <a:endParaRPr lang="en-US" b="1" i="1" u="sng" dirty="0" smtClean="0">
              <a:solidFill>
                <a:srgbClr val="FF0000"/>
              </a:solidFill>
            </a:endParaRPr>
          </a:p>
          <a:p>
            <a:endParaRPr lang="en-US" sz="1200" b="1" i="1" dirty="0" smtClean="0">
              <a:solidFill>
                <a:srgbClr val="FF0000"/>
              </a:solidFill>
            </a:endParaRPr>
          </a:p>
          <a:p>
            <a:r>
              <a:rPr lang="en-US" b="1" i="1" dirty="0" smtClean="0">
                <a:solidFill>
                  <a:srgbClr val="FF0000"/>
                </a:solidFill>
              </a:rPr>
              <a:t>Count_</a:t>
            </a:r>
            <a:r>
              <a:rPr lang="en-US" dirty="0" smtClean="0"/>
              <a:t>: # of points per cell (quadrat)</a:t>
            </a:r>
          </a:p>
          <a:p>
            <a:endParaRPr lang="en-US" sz="400" dirty="0" smtClean="0"/>
          </a:p>
          <a:p>
            <a:r>
              <a:rPr lang="en-US" b="1" i="1" dirty="0" err="1" smtClean="0">
                <a:solidFill>
                  <a:srgbClr val="FF0000"/>
                </a:solidFill>
              </a:rPr>
              <a:t>Count_Count</a:t>
            </a:r>
            <a:r>
              <a:rPr lang="en-US" b="1" i="1" dirty="0" smtClean="0">
                <a:solidFill>
                  <a:srgbClr val="FF0000"/>
                </a:solidFill>
              </a:rPr>
              <a:t>_</a:t>
            </a:r>
            <a:r>
              <a:rPr lang="en-US" dirty="0" smtClean="0"/>
              <a:t>: # of cells (quadrats) that have </a:t>
            </a:r>
            <a:r>
              <a:rPr lang="en-US" b="1" i="1" dirty="0" smtClean="0">
                <a:solidFill>
                  <a:srgbClr val="FF0000"/>
                </a:solidFill>
              </a:rPr>
              <a:t>Count_</a:t>
            </a:r>
            <a:r>
              <a:rPr lang="en-US" dirty="0" smtClean="0"/>
              <a:t> points in them</a:t>
            </a:r>
            <a:endParaRPr lang="en-US" dirty="0"/>
          </a:p>
        </p:txBody>
      </p:sp>
      <p:sp>
        <p:nvSpPr>
          <p:cNvPr id="2" name="TextBox 1"/>
          <p:cNvSpPr txBox="1"/>
          <p:nvPr/>
        </p:nvSpPr>
        <p:spPr>
          <a:xfrm>
            <a:off x="6019800" y="13649"/>
            <a:ext cx="2895600" cy="1200329"/>
          </a:xfrm>
          <a:prstGeom prst="rect">
            <a:avLst/>
          </a:prstGeom>
          <a:noFill/>
        </p:spPr>
        <p:txBody>
          <a:bodyPr wrap="square" rtlCol="0">
            <a:spAutoFit/>
          </a:bodyPr>
          <a:lstStyle/>
          <a:p>
            <a:r>
              <a:rPr lang="en-US" sz="3600" b="1" dirty="0" smtClean="0"/>
              <a:t>Summarize in </a:t>
            </a:r>
            <a:r>
              <a:rPr lang="en-US" sz="3600" b="1" dirty="0" err="1" smtClean="0"/>
              <a:t>ArcMap</a:t>
            </a:r>
            <a:endParaRPr lang="en-US" sz="3600" b="1" dirty="0"/>
          </a:p>
        </p:txBody>
      </p:sp>
    </p:spTree>
    <p:extLst>
      <p:ext uri="{BB962C8B-B14F-4D97-AF65-F5344CB8AC3E}">
        <p14:creationId xmlns:p14="http://schemas.microsoft.com/office/powerpoint/2010/main" val="1407003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rmAutofit/>
          </a:bodyPr>
          <a:lstStyle/>
          <a:p>
            <a:r>
              <a:rPr lang="en-US" b="1" dirty="0" smtClean="0"/>
              <a:t>Now, Let’s Do Some Stats in MS Excel</a:t>
            </a:r>
            <a:endParaRPr lang="en-US" b="1" dirty="0"/>
          </a:p>
        </p:txBody>
      </p:sp>
      <p:sp>
        <p:nvSpPr>
          <p:cNvPr id="3" name="Content Placeholder 2"/>
          <p:cNvSpPr>
            <a:spLocks noGrp="1"/>
          </p:cNvSpPr>
          <p:nvPr>
            <p:ph idx="1"/>
          </p:nvPr>
        </p:nvSpPr>
        <p:spPr>
          <a:xfrm>
            <a:off x="304800" y="1295400"/>
            <a:ext cx="8534400" cy="4525963"/>
          </a:xfrm>
        </p:spPr>
        <p:txBody>
          <a:bodyPr>
            <a:normAutofit/>
          </a:bodyPr>
          <a:lstStyle/>
          <a:p>
            <a:r>
              <a:rPr lang="en-US" sz="2800" dirty="0" smtClean="0"/>
              <a:t>Open MS Excel</a:t>
            </a:r>
          </a:p>
          <a:p>
            <a:r>
              <a:rPr lang="en-US" sz="2800" dirty="0" smtClean="0"/>
              <a:t>Navigate to the </a:t>
            </a:r>
            <a:r>
              <a:rPr lang="en-US" sz="2800" b="1" i="1" u="sng" dirty="0" err="1" smtClean="0">
                <a:solidFill>
                  <a:srgbClr val="FF0000"/>
                </a:solidFill>
              </a:rPr>
              <a:t>N_Pts_Per_Cell_Count_Frequency.dbf</a:t>
            </a:r>
            <a:r>
              <a:rPr lang="en-US" sz="2800" dirty="0" smtClean="0"/>
              <a:t> file and open it.</a:t>
            </a:r>
          </a:p>
          <a:p>
            <a:r>
              <a:rPr lang="en-US" sz="2800" dirty="0" smtClean="0"/>
              <a:t>Rename the field </a:t>
            </a:r>
            <a:r>
              <a:rPr lang="en-US" sz="2800" b="1" i="1" dirty="0" smtClean="0">
                <a:solidFill>
                  <a:srgbClr val="FF0000"/>
                </a:solidFill>
              </a:rPr>
              <a:t>Count_</a:t>
            </a:r>
            <a:r>
              <a:rPr lang="en-US" sz="2800" dirty="0" smtClean="0"/>
              <a:t> to </a:t>
            </a:r>
            <a:r>
              <a:rPr lang="en-US" sz="2800" b="1" i="1" dirty="0" smtClean="0">
                <a:solidFill>
                  <a:srgbClr val="FF0000"/>
                </a:solidFill>
              </a:rPr>
              <a:t>x </a:t>
            </a:r>
            <a:r>
              <a:rPr lang="en-US" sz="2800" dirty="0" smtClean="0"/>
              <a:t>(# </a:t>
            </a:r>
            <a:r>
              <a:rPr lang="en-US" sz="2800" dirty="0"/>
              <a:t>of points per </a:t>
            </a:r>
            <a:r>
              <a:rPr lang="en-US" sz="2800" dirty="0" smtClean="0"/>
              <a:t>cell)</a:t>
            </a:r>
          </a:p>
          <a:p>
            <a:r>
              <a:rPr lang="en-US" sz="2800" dirty="0" smtClean="0"/>
              <a:t>Rename the field </a:t>
            </a:r>
            <a:r>
              <a:rPr lang="en-US" sz="2800" b="1" i="1" dirty="0" err="1" smtClean="0">
                <a:solidFill>
                  <a:srgbClr val="FF0000"/>
                </a:solidFill>
              </a:rPr>
              <a:t>Count_Count</a:t>
            </a:r>
            <a:r>
              <a:rPr lang="en-US" sz="2800" b="1" i="1" dirty="0" smtClean="0">
                <a:solidFill>
                  <a:srgbClr val="FF0000"/>
                </a:solidFill>
              </a:rPr>
              <a:t> </a:t>
            </a:r>
            <a:r>
              <a:rPr lang="en-US" sz="2800" dirty="0" smtClean="0"/>
              <a:t>to </a:t>
            </a:r>
            <a:r>
              <a:rPr lang="en-US" sz="2800" b="1" i="1" dirty="0" smtClean="0">
                <a:solidFill>
                  <a:srgbClr val="FF0000"/>
                </a:solidFill>
              </a:rPr>
              <a:t>Frequency </a:t>
            </a:r>
            <a:r>
              <a:rPr lang="en-US" sz="2800" dirty="0"/>
              <a:t>(# of </a:t>
            </a:r>
            <a:r>
              <a:rPr lang="en-US" sz="2800" dirty="0" smtClean="0"/>
              <a:t>cells with </a:t>
            </a:r>
            <a:r>
              <a:rPr lang="en-US" sz="2800" b="1" i="1" dirty="0" smtClean="0">
                <a:solidFill>
                  <a:srgbClr val="FF0000"/>
                </a:solidFill>
              </a:rPr>
              <a:t>x</a:t>
            </a:r>
            <a:r>
              <a:rPr lang="en-US" sz="2800" b="1" i="1" dirty="0" smtClean="0"/>
              <a:t> </a:t>
            </a:r>
            <a:r>
              <a:rPr lang="en-US" sz="2800" dirty="0" smtClean="0"/>
              <a:t>points in them)</a:t>
            </a:r>
          </a:p>
        </p:txBody>
      </p:sp>
    </p:spTree>
    <p:extLst>
      <p:ext uri="{BB962C8B-B14F-4D97-AF65-F5344CB8AC3E}">
        <p14:creationId xmlns:p14="http://schemas.microsoft.com/office/powerpoint/2010/main" val="2114857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36"/>
            <a:ext cx="8229600" cy="792162"/>
          </a:xfrm>
        </p:spPr>
        <p:txBody>
          <a:bodyPr/>
          <a:lstStyle/>
          <a:p>
            <a:r>
              <a:rPr lang="en-US" b="1" dirty="0" smtClean="0"/>
              <a:t>Setting it Up in Excel</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4012281797"/>
              </p:ext>
            </p:extLst>
          </p:nvPr>
        </p:nvGraphicFramePr>
        <p:xfrm>
          <a:off x="76199" y="822960"/>
          <a:ext cx="9067801" cy="6035040"/>
        </p:xfrm>
        <a:graphic>
          <a:graphicData uri="http://schemas.openxmlformats.org/drawingml/2006/table">
            <a:tbl>
              <a:tblPr>
                <a:tableStyleId>{5C22544A-7EE6-4342-B048-85BDC9FD1C3A}</a:tableStyleId>
              </a:tblPr>
              <a:tblGrid>
                <a:gridCol w="1524001"/>
                <a:gridCol w="762000"/>
                <a:gridCol w="990600"/>
                <a:gridCol w="838200"/>
                <a:gridCol w="719609"/>
                <a:gridCol w="797862"/>
                <a:gridCol w="871349"/>
                <a:gridCol w="797862"/>
                <a:gridCol w="699518"/>
                <a:gridCol w="1066800"/>
              </a:tblGrid>
              <a:tr h="873123">
                <a:tc>
                  <a:txBody>
                    <a:bodyPr/>
                    <a:lstStyle/>
                    <a:p>
                      <a:pPr algn="ctr" fontAlgn="ctr"/>
                      <a:r>
                        <a:rPr lang="en-US" sz="1400" u="none" strike="noStrike" dirty="0">
                          <a:effectLst/>
                        </a:rPr>
                        <a:t>Field formerly known as Count_</a:t>
                      </a:r>
                      <a:br>
                        <a:rPr lang="en-US" sz="1400" u="none" strike="noStrike" dirty="0">
                          <a:effectLst/>
                        </a:rPr>
                      </a:br>
                      <a:r>
                        <a:rPr lang="en-US" sz="1400" u="none" strike="noStrike" dirty="0">
                          <a:effectLst/>
                        </a:rPr>
                        <a:t>Here known as x</a:t>
                      </a:r>
                      <a:br>
                        <a:rPr lang="en-US" sz="1400" u="none" strike="noStrike" dirty="0">
                          <a:effectLst/>
                        </a:rPr>
                      </a:br>
                      <a:r>
                        <a:rPr lang="en-US" sz="1400" u="none" strike="noStrike" dirty="0">
                          <a:effectLst/>
                        </a:rPr>
                        <a:t>(Observed Number of Points Per </a:t>
                      </a:r>
                      <a:r>
                        <a:rPr lang="en-US" sz="1400" u="none" strike="noStrike" dirty="0" smtClean="0">
                          <a:effectLst/>
                        </a:rPr>
                        <a:t>Quadrat)</a:t>
                      </a:r>
                      <a:endParaRPr lang="en-US" sz="1400" b="0" i="0" u="none" strike="noStrike" dirty="0">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Field formerly known as </a:t>
                      </a:r>
                      <a:r>
                        <a:rPr lang="en-US" sz="1400" u="none" strike="noStrike" dirty="0" err="1">
                          <a:effectLst/>
                        </a:rPr>
                        <a:t>Count_Count</a:t>
                      </a:r>
                      <a:r>
                        <a:rPr lang="en-US" sz="1400" u="none" strike="noStrike" dirty="0">
                          <a:effectLst/>
                        </a:rPr>
                        <a:t>_</a:t>
                      </a:r>
                      <a:br>
                        <a:rPr lang="en-US" sz="1400" u="none" strike="noStrike" dirty="0">
                          <a:effectLst/>
                        </a:rPr>
                      </a:br>
                      <a:r>
                        <a:rPr lang="en-US" sz="1400" u="none" strike="noStrike" dirty="0">
                          <a:effectLst/>
                        </a:rPr>
                        <a:t>Here known as Frequency</a:t>
                      </a:r>
                      <a:br>
                        <a:rPr lang="en-US" sz="1400" u="none" strike="noStrike" dirty="0">
                          <a:effectLst/>
                        </a:rPr>
                      </a:br>
                      <a:r>
                        <a:rPr lang="en-US" sz="1400" u="none" strike="noStrike" dirty="0">
                          <a:effectLst/>
                        </a:rPr>
                        <a:t>(Observed Number of </a:t>
                      </a:r>
                      <a:r>
                        <a:rPr lang="en-US" sz="1400" u="none" strike="noStrike" dirty="0" smtClean="0">
                          <a:effectLst/>
                        </a:rPr>
                        <a:t>Quadrats </a:t>
                      </a:r>
                      <a:r>
                        <a:rPr lang="en-US" sz="1400" u="none" strike="noStrike" dirty="0">
                          <a:effectLst/>
                        </a:rPr>
                        <a:t>with Such a # of Points)</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Total Points (</a:t>
                      </a:r>
                      <a:r>
                        <a:rPr lang="en-US" sz="1400" u="none" strike="noStrike" dirty="0" smtClean="0">
                          <a:effectLst/>
                        </a:rPr>
                        <a:t>x*</a:t>
                      </a:r>
                      <a:r>
                        <a:rPr lang="en-US" sz="1400" u="none" strike="noStrike" dirty="0" err="1" smtClean="0">
                          <a:effectLst/>
                        </a:rPr>
                        <a:t>Freq</a:t>
                      </a:r>
                      <a:r>
                        <a:rPr lang="en-US" sz="1400" u="none" strike="noStrike" dirty="0" smtClean="0">
                          <a:effectLst/>
                        </a:rPr>
                        <a:t>)</a:t>
                      </a:r>
                      <a:endParaRPr lang="en-US" sz="1400" b="0" i="0" u="none" strike="noStrike" dirty="0">
                        <a:solidFill>
                          <a:srgbClr val="000000"/>
                        </a:solidFill>
                        <a:effectLst/>
                        <a:latin typeface="Calibri"/>
                      </a:endParaRPr>
                    </a:p>
                  </a:txBody>
                  <a:tcPr marL="0" marR="0" marT="0" marB="0" anchor="ctr"/>
                </a:tc>
                <a:tc>
                  <a:txBody>
                    <a:bodyPr/>
                    <a:lstStyle/>
                    <a:p>
                      <a:pPr algn="l" fontAlgn="b"/>
                      <a:r>
                        <a:rPr lang="en-US" sz="1400" u="none" strike="noStrike" dirty="0">
                          <a:effectLst/>
                        </a:rPr>
                        <a:t>Observed </a:t>
                      </a:r>
                      <a:r>
                        <a:rPr lang="en-US" sz="1400" u="none" strike="noStrike" dirty="0" smtClean="0">
                          <a:effectLst/>
                        </a:rPr>
                        <a:t>Prop</a:t>
                      </a:r>
                      <a:r>
                        <a:rPr lang="en-US" sz="1400" u="none" strike="noStrike" dirty="0">
                          <a:effectLst/>
                        </a:rPr>
                        <a:t/>
                      </a:r>
                      <a:br>
                        <a:rPr lang="en-US" sz="1400" u="none" strike="noStrike" dirty="0">
                          <a:effectLst/>
                        </a:rPr>
                      </a:br>
                      <a:endParaRPr lang="en-US" sz="1400" b="0" i="0" u="none" strike="noStrike" dirty="0">
                        <a:solidFill>
                          <a:srgbClr val="000000"/>
                        </a:solidFill>
                        <a:effectLst/>
                        <a:latin typeface="Calibri"/>
                      </a:endParaRPr>
                    </a:p>
                  </a:txBody>
                  <a:tcPr marL="0" marR="0" marT="0" marB="0" anchor="ctr"/>
                </a:tc>
                <a:tc>
                  <a:txBody>
                    <a:bodyPr/>
                    <a:lstStyle/>
                    <a:p>
                      <a:pPr algn="ctr" fontAlgn="t"/>
                      <a:r>
                        <a:rPr lang="en-US" sz="1400" u="none" strike="noStrike" dirty="0">
                          <a:effectLst/>
                        </a:rPr>
                        <a:t>Expected </a:t>
                      </a:r>
                      <a:r>
                        <a:rPr lang="en-US" sz="1400" u="none" strike="noStrike" dirty="0" smtClean="0">
                          <a:effectLst/>
                        </a:rPr>
                        <a:t>Prop</a:t>
                      </a:r>
                      <a:endParaRPr lang="en-US" sz="1400" b="0" i="0" u="none" strike="noStrike" dirty="0">
                        <a:solidFill>
                          <a:srgbClr val="000000"/>
                        </a:solidFill>
                        <a:effectLst/>
                        <a:latin typeface="Calibri"/>
                      </a:endParaRPr>
                    </a:p>
                  </a:txBody>
                  <a:tcPr marL="0" marR="0" marT="0" marB="0"/>
                </a:tc>
                <a:tc>
                  <a:txBody>
                    <a:bodyPr/>
                    <a:lstStyle/>
                    <a:p>
                      <a:pPr algn="ctr" fontAlgn="ctr"/>
                      <a:r>
                        <a:rPr lang="en-US" sz="1400" u="none" strike="noStrike" dirty="0">
                          <a:effectLst/>
                        </a:rPr>
                        <a:t>Expected Number of </a:t>
                      </a:r>
                      <a:r>
                        <a:rPr lang="en-US" sz="1400" u="none" strike="noStrike" dirty="0" smtClean="0">
                          <a:effectLst/>
                        </a:rPr>
                        <a:t>quadrats </a:t>
                      </a:r>
                      <a:r>
                        <a:rPr lang="en-US" sz="1400" u="none" strike="noStrike" dirty="0">
                          <a:effectLst/>
                        </a:rPr>
                        <a:t>with x points</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Expected </a:t>
                      </a:r>
                      <a:r>
                        <a:rPr lang="en-US" sz="1400" u="none" strike="noStrike" dirty="0" err="1" smtClean="0">
                          <a:effectLst/>
                        </a:rPr>
                        <a:t>Cumulat</a:t>
                      </a:r>
                      <a:r>
                        <a:rPr lang="en-US" sz="1400" u="none" strike="noStrike" dirty="0" smtClean="0">
                          <a:effectLst/>
                        </a:rPr>
                        <a:t>. Proportion</a:t>
                      </a:r>
                    </a:p>
                    <a:p>
                      <a:pPr algn="ctr" fontAlgn="ctr"/>
                      <a:endParaRPr lang="en-US" sz="1400" b="0" i="0" u="none" strike="noStrike" dirty="0" smtClean="0">
                        <a:solidFill>
                          <a:srgbClr val="000000"/>
                        </a:solidFill>
                        <a:effectLst/>
                        <a:latin typeface="Calibri"/>
                      </a:endParaRPr>
                    </a:p>
                    <a:p>
                      <a:pPr algn="ctr" fontAlgn="ctr"/>
                      <a:r>
                        <a:rPr lang="en-US" sz="1400" b="0" i="0" u="none" strike="noStrike" dirty="0" err="1" smtClean="0">
                          <a:solidFill>
                            <a:srgbClr val="000000"/>
                          </a:solidFill>
                          <a:effectLst/>
                          <a:latin typeface="Calibri"/>
                        </a:rPr>
                        <a:t>C</a:t>
                      </a:r>
                      <a:r>
                        <a:rPr lang="en-US" sz="1200" b="0" i="0" u="none" strike="noStrike" dirty="0" err="1" smtClean="0">
                          <a:solidFill>
                            <a:srgbClr val="000000"/>
                          </a:solidFill>
                          <a:effectLst/>
                          <a:latin typeface="Calibri"/>
                        </a:rPr>
                        <a:t>e</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Observed </a:t>
                      </a:r>
                      <a:r>
                        <a:rPr lang="en-US" sz="1400" u="none" strike="noStrike" dirty="0" err="1" smtClean="0">
                          <a:effectLst/>
                        </a:rPr>
                        <a:t>Cumulat</a:t>
                      </a:r>
                      <a:r>
                        <a:rPr lang="en-US" sz="1400" u="none" strike="noStrike" dirty="0" smtClean="0">
                          <a:effectLst/>
                        </a:rPr>
                        <a:t>. Prop.</a:t>
                      </a:r>
                    </a:p>
                    <a:p>
                      <a:pPr algn="ctr" fontAlgn="ctr"/>
                      <a:endParaRPr lang="en-US" sz="1400" b="0" i="0" u="none" strike="noStrike" dirty="0" smtClean="0">
                        <a:solidFill>
                          <a:srgbClr val="000000"/>
                        </a:solidFill>
                        <a:effectLst/>
                        <a:latin typeface="Calibri"/>
                      </a:endParaRPr>
                    </a:p>
                    <a:p>
                      <a:pPr algn="ctr" fontAlgn="ctr"/>
                      <a:r>
                        <a:rPr lang="en-US" sz="1400" b="0" i="0" u="none" strike="noStrike" dirty="0" smtClean="0">
                          <a:solidFill>
                            <a:srgbClr val="000000"/>
                          </a:solidFill>
                          <a:effectLst/>
                          <a:latin typeface="+mn-lt"/>
                        </a:rPr>
                        <a:t>C</a:t>
                      </a:r>
                      <a:r>
                        <a:rPr lang="en-US" sz="1200" b="0" i="0" u="none" strike="noStrike" dirty="0" smtClean="0">
                          <a:solidFill>
                            <a:srgbClr val="000000"/>
                          </a:solidFill>
                          <a:effectLst/>
                          <a:latin typeface="+mn-lt"/>
                        </a:rPr>
                        <a:t>o</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|Difference Between Expected and Observed Cumulative Proportions|</a:t>
                      </a:r>
                      <a:endParaRPr lang="en-US" sz="1400" b="0" i="0" u="none" strike="noStrike">
                        <a:solidFill>
                          <a:srgbClr val="000000"/>
                        </a:solidFill>
                        <a:effectLst/>
                        <a:latin typeface="Calibri"/>
                      </a:endParaRPr>
                    </a:p>
                  </a:txBody>
                  <a:tcPr marL="0" marR="0" marT="0" marB="0" anchor="ctr"/>
                </a:tc>
              </a:tr>
              <a:tr h="174625">
                <a:tc>
                  <a:txBody>
                    <a:bodyPr/>
                    <a:lstStyle/>
                    <a:p>
                      <a:pPr algn="ctr" fontAlgn="ctr"/>
                      <a:r>
                        <a:rPr lang="en-US" sz="1400" u="none" strike="noStrike" dirty="0">
                          <a:effectLst/>
                        </a:rPr>
                        <a:t>0</a:t>
                      </a:r>
                      <a:endParaRPr lang="en-US" sz="1400" b="0" i="0" u="none" strike="noStrike" dirty="0">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1</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0.02</a:t>
                      </a:r>
                      <a:endParaRPr lang="en-US" sz="1400" b="0" i="0" u="none" strike="noStrike" dirty="0">
                        <a:solidFill>
                          <a:srgbClr val="000000"/>
                        </a:solidFill>
                        <a:effectLst/>
                        <a:latin typeface="Calibri"/>
                      </a:endParaRPr>
                    </a:p>
                  </a:txBody>
                  <a:tcPr marL="0" marR="0" marT="0" marB="0" anchor="ctr"/>
                </a:tc>
                <a:tc>
                  <a:txBody>
                    <a:bodyPr/>
                    <a:lstStyle/>
                    <a:p>
                      <a:pPr algn="ctr" fontAlgn="t"/>
                      <a:r>
                        <a:rPr lang="en-US" sz="1400" u="none" strike="noStrike">
                          <a:effectLst/>
                        </a:rPr>
                        <a:t>0.1569</a:t>
                      </a:r>
                      <a:endParaRPr lang="en-US" sz="1400" b="0" i="0" u="none" strike="noStrike">
                        <a:solidFill>
                          <a:srgbClr val="000000"/>
                        </a:solidFill>
                        <a:effectLst/>
                        <a:latin typeface="Calibri"/>
                      </a:endParaRPr>
                    </a:p>
                  </a:txBody>
                  <a:tcPr marL="0" marR="0" marT="0" marB="0"/>
                </a:tc>
                <a:tc>
                  <a:txBody>
                    <a:bodyPr/>
                    <a:lstStyle/>
                    <a:p>
                      <a:pPr algn="ctr" fontAlgn="ctr"/>
                      <a:r>
                        <a:rPr lang="en-US" sz="1400" u="none" strike="noStrike" dirty="0">
                          <a:effectLst/>
                        </a:rPr>
                        <a:t>8.4751</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0.1569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0.02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0.1384</a:t>
                      </a:r>
                      <a:endParaRPr lang="en-US" sz="1400" b="0" i="0" u="none" strike="noStrike">
                        <a:solidFill>
                          <a:srgbClr val="000000"/>
                        </a:solidFill>
                        <a:effectLst/>
                        <a:latin typeface="Calibri"/>
                      </a:endParaRPr>
                    </a:p>
                  </a:txBody>
                  <a:tcPr marL="0" marR="0" marT="0" marB="0" anchor="ctr"/>
                </a:tc>
              </a:tr>
              <a:tr h="174625">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27</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0.50</a:t>
                      </a:r>
                      <a:endParaRPr lang="en-US" sz="1400" b="0" i="0" u="none" strike="noStrike">
                        <a:solidFill>
                          <a:srgbClr val="000000"/>
                        </a:solidFill>
                        <a:effectLst/>
                        <a:latin typeface="Calibri"/>
                      </a:endParaRPr>
                    </a:p>
                  </a:txBody>
                  <a:tcPr marL="0" marR="0" marT="0" marB="0" anchor="ctr"/>
                </a:tc>
                <a:tc>
                  <a:txBody>
                    <a:bodyPr/>
                    <a:lstStyle/>
                    <a:p>
                      <a:pPr algn="ctr" fontAlgn="t"/>
                      <a:r>
                        <a:rPr lang="en-US" sz="1400" u="none" strike="noStrike">
                          <a:effectLst/>
                        </a:rPr>
                        <a:t>0.2906</a:t>
                      </a:r>
                      <a:endParaRPr lang="en-US" sz="1400" b="0" i="0" u="none" strike="noStrike">
                        <a:solidFill>
                          <a:srgbClr val="000000"/>
                        </a:solidFill>
                        <a:effectLst/>
                        <a:latin typeface="Calibri"/>
                      </a:endParaRPr>
                    </a:p>
                  </a:txBody>
                  <a:tcPr marL="0" marR="0" marT="0" marB="0"/>
                </a:tc>
                <a:tc>
                  <a:txBody>
                    <a:bodyPr/>
                    <a:lstStyle/>
                    <a:p>
                      <a:pPr algn="ctr" fontAlgn="ctr"/>
                      <a:r>
                        <a:rPr lang="en-US" sz="1400" u="none" strike="noStrike">
                          <a:effectLst/>
                        </a:rPr>
                        <a:t>15.6946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0.4476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0.0709</a:t>
                      </a:r>
                      <a:endParaRPr lang="en-US" sz="1400" b="0" i="0" u="none" strike="noStrike">
                        <a:solidFill>
                          <a:srgbClr val="000000"/>
                        </a:solidFill>
                        <a:effectLst/>
                        <a:latin typeface="Calibri"/>
                      </a:endParaRPr>
                    </a:p>
                  </a:txBody>
                  <a:tcPr marL="0" marR="0" marT="0" marB="0" anchor="ctr"/>
                </a:tc>
              </a:tr>
              <a:tr h="174625">
                <a:tc>
                  <a:txBody>
                    <a:bodyPr/>
                    <a:lstStyle/>
                    <a:p>
                      <a:pPr algn="ctr" fontAlgn="ctr"/>
                      <a:r>
                        <a:rPr lang="en-US" sz="1400" u="none" strike="noStrike">
                          <a:effectLst/>
                        </a:rPr>
                        <a:t>2</a:t>
                      </a:r>
                      <a:endParaRPr lang="en-US" sz="1400" b="0" i="0" u="none" strike="noStrike">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19</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0.35</a:t>
                      </a:r>
                      <a:endParaRPr lang="en-US" sz="1400" b="0" i="0" u="none" strike="noStrike">
                        <a:solidFill>
                          <a:srgbClr val="000000"/>
                        </a:solidFill>
                        <a:effectLst/>
                        <a:latin typeface="Calibri"/>
                      </a:endParaRPr>
                    </a:p>
                  </a:txBody>
                  <a:tcPr marL="0" marR="0" marT="0" marB="0" anchor="ctr"/>
                </a:tc>
                <a:tc>
                  <a:txBody>
                    <a:bodyPr/>
                    <a:lstStyle/>
                    <a:p>
                      <a:pPr algn="ctr" fontAlgn="t"/>
                      <a:r>
                        <a:rPr lang="en-US" sz="1400" u="none" strike="noStrike">
                          <a:effectLst/>
                        </a:rPr>
                        <a:t>0.2691</a:t>
                      </a:r>
                      <a:endParaRPr lang="en-US" sz="1400" b="0" i="0" u="none" strike="noStrike">
                        <a:solidFill>
                          <a:srgbClr val="000000"/>
                        </a:solidFill>
                        <a:effectLst/>
                        <a:latin typeface="Calibri"/>
                      </a:endParaRPr>
                    </a:p>
                  </a:txBody>
                  <a:tcPr marL="0" marR="0" marT="0" marB="0"/>
                </a:tc>
                <a:tc>
                  <a:txBody>
                    <a:bodyPr/>
                    <a:lstStyle/>
                    <a:p>
                      <a:pPr algn="ctr" fontAlgn="ctr"/>
                      <a:r>
                        <a:rPr lang="en-US" sz="1400" u="none" strike="noStrike">
                          <a:effectLst/>
                        </a:rPr>
                        <a:t>14.5321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0.7167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0.87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0.1537</a:t>
                      </a:r>
                      <a:endParaRPr lang="en-US" sz="1400" b="0" i="0" u="none" strike="noStrike" dirty="0">
                        <a:solidFill>
                          <a:srgbClr val="000000"/>
                        </a:solidFill>
                        <a:effectLst/>
                        <a:latin typeface="Calibri"/>
                      </a:endParaRPr>
                    </a:p>
                  </a:txBody>
                  <a:tcPr marL="0" marR="0" marT="0" marB="0" anchor="ctr"/>
                </a:tc>
              </a:tr>
              <a:tr h="174625">
                <a:tc>
                  <a:txBody>
                    <a:bodyPr/>
                    <a:lstStyle/>
                    <a:p>
                      <a:pPr algn="ctr" fontAlgn="ctr"/>
                      <a:r>
                        <a:rPr lang="en-US" sz="1400" u="none" strike="noStrike">
                          <a:effectLst/>
                        </a:rPr>
                        <a:t>3</a:t>
                      </a:r>
                      <a:endParaRPr lang="en-US" sz="1400" b="0" i="0" u="none" strike="noStrike">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3</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0.06</a:t>
                      </a:r>
                      <a:endParaRPr lang="en-US" sz="1400" b="0" i="0" u="none" strike="noStrike">
                        <a:solidFill>
                          <a:srgbClr val="000000"/>
                        </a:solidFill>
                        <a:effectLst/>
                        <a:latin typeface="Calibri"/>
                      </a:endParaRPr>
                    </a:p>
                  </a:txBody>
                  <a:tcPr marL="0" marR="0" marT="0" marB="0" anchor="ctr"/>
                </a:tc>
                <a:tc>
                  <a:txBody>
                    <a:bodyPr/>
                    <a:lstStyle/>
                    <a:p>
                      <a:pPr algn="ctr" fontAlgn="t"/>
                      <a:r>
                        <a:rPr lang="en-US" sz="1400" u="none" strike="noStrike">
                          <a:effectLst/>
                        </a:rPr>
                        <a:t>0.1661</a:t>
                      </a:r>
                      <a:endParaRPr lang="en-US" sz="1400" b="0" i="0" u="none" strike="noStrike">
                        <a:solidFill>
                          <a:srgbClr val="000000"/>
                        </a:solidFill>
                        <a:effectLst/>
                        <a:latin typeface="Calibri"/>
                      </a:endParaRPr>
                    </a:p>
                  </a:txBody>
                  <a:tcPr marL="0" marR="0" marT="0" marB="0"/>
                </a:tc>
                <a:tc>
                  <a:txBody>
                    <a:bodyPr/>
                    <a:lstStyle/>
                    <a:p>
                      <a:pPr algn="ctr" fontAlgn="ctr"/>
                      <a:r>
                        <a:rPr lang="en-US" sz="1400" u="none" strike="noStrike">
                          <a:effectLst/>
                        </a:rPr>
                        <a:t>8.9704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0.8828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0.0431</a:t>
                      </a:r>
                      <a:endParaRPr lang="en-US" sz="1400" b="0" i="0" u="none" strike="noStrike">
                        <a:solidFill>
                          <a:srgbClr val="000000"/>
                        </a:solidFill>
                        <a:effectLst/>
                        <a:latin typeface="Calibri"/>
                      </a:endParaRPr>
                    </a:p>
                  </a:txBody>
                  <a:tcPr marL="0" marR="0" marT="0" marB="0" anchor="ctr"/>
                </a:tc>
              </a:tr>
              <a:tr h="174625">
                <a:tc>
                  <a:txBody>
                    <a:bodyPr/>
                    <a:lstStyle/>
                    <a:p>
                      <a:pPr algn="ctr" fontAlgn="ctr"/>
                      <a:r>
                        <a:rPr lang="en-US" sz="1400" u="none" strike="noStrike">
                          <a:effectLst/>
                        </a:rPr>
                        <a:t>4</a:t>
                      </a:r>
                      <a:endParaRPr lang="en-US" sz="1400" b="0" i="0" u="none" strike="noStrike">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2</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0.04</a:t>
                      </a:r>
                      <a:endParaRPr lang="en-US" sz="1400" b="0" i="0" u="none" strike="noStrike">
                        <a:solidFill>
                          <a:srgbClr val="000000"/>
                        </a:solidFill>
                        <a:effectLst/>
                        <a:latin typeface="Calibri"/>
                      </a:endParaRPr>
                    </a:p>
                  </a:txBody>
                  <a:tcPr marL="0" marR="0" marT="0" marB="0" anchor="ctr"/>
                </a:tc>
                <a:tc>
                  <a:txBody>
                    <a:bodyPr/>
                    <a:lstStyle/>
                    <a:p>
                      <a:pPr algn="ctr" fontAlgn="t"/>
                      <a:r>
                        <a:rPr lang="en-US" sz="1400" u="none" strike="noStrike">
                          <a:effectLst/>
                        </a:rPr>
                        <a:t>0.0769</a:t>
                      </a:r>
                      <a:endParaRPr lang="en-US" sz="1400" b="0" i="0" u="none" strike="noStrike">
                        <a:solidFill>
                          <a:srgbClr val="000000"/>
                        </a:solidFill>
                        <a:effectLst/>
                        <a:latin typeface="Calibri"/>
                      </a:endParaRPr>
                    </a:p>
                  </a:txBody>
                  <a:tcPr marL="0" marR="0" marT="0" marB="0"/>
                </a:tc>
                <a:tc>
                  <a:txBody>
                    <a:bodyPr/>
                    <a:lstStyle/>
                    <a:p>
                      <a:pPr algn="ctr" fontAlgn="ctr"/>
                      <a:r>
                        <a:rPr lang="en-US" sz="1400" u="none" strike="noStrike">
                          <a:effectLst/>
                        </a:rPr>
                        <a:t>4.1530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0.9597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0.0032</a:t>
                      </a:r>
                      <a:endParaRPr lang="en-US" sz="1400" b="0" i="0" u="none" strike="noStrike">
                        <a:solidFill>
                          <a:srgbClr val="000000"/>
                        </a:solidFill>
                        <a:effectLst/>
                        <a:latin typeface="Calibri"/>
                      </a:endParaRPr>
                    </a:p>
                  </a:txBody>
                  <a:tcPr marL="0" marR="0" marT="0" marB="0" anchor="ctr"/>
                </a:tc>
              </a:tr>
              <a:tr h="174625">
                <a:tc>
                  <a:txBody>
                    <a:bodyPr/>
                    <a:lstStyle/>
                    <a:p>
                      <a:pPr algn="ctr" fontAlgn="ctr"/>
                      <a:r>
                        <a:rPr lang="en-US" sz="1400" u="none" strike="noStrike" dirty="0">
                          <a:solidFill>
                            <a:srgbClr val="00B0F0"/>
                          </a:solidFill>
                          <a:effectLst/>
                        </a:rPr>
                        <a:t>5</a:t>
                      </a:r>
                      <a:endParaRPr lang="en-US" sz="1400" b="0" i="0" u="none" strike="noStrike" dirty="0">
                        <a:solidFill>
                          <a:srgbClr val="00B0F0"/>
                        </a:solidFill>
                        <a:effectLst/>
                        <a:latin typeface="Calibri"/>
                      </a:endParaRPr>
                    </a:p>
                  </a:txBody>
                  <a:tcPr marL="0" marR="0" marT="0" marB="0" anchor="ctr"/>
                </a:tc>
                <a:tc gridSpan="2">
                  <a:txBody>
                    <a:bodyPr/>
                    <a:lstStyle/>
                    <a:p>
                      <a:pPr algn="ctr" fontAlgn="ctr"/>
                      <a:r>
                        <a:rPr lang="en-US" sz="1400" u="none" strike="noStrike" dirty="0">
                          <a:solidFill>
                            <a:srgbClr val="00B0F0"/>
                          </a:solidFill>
                          <a:effectLst/>
                        </a:rPr>
                        <a:t>0</a:t>
                      </a:r>
                      <a:endParaRPr lang="en-US" sz="1400" b="0" i="0" u="none" strike="noStrike" dirty="0">
                        <a:solidFill>
                          <a:srgbClr val="00B0F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solidFill>
                            <a:srgbClr val="00B0F0"/>
                          </a:solidFill>
                          <a:effectLst/>
                        </a:rPr>
                        <a:t>0</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0.00</a:t>
                      </a:r>
                      <a:endParaRPr lang="en-US" sz="1400" b="0" i="0" u="none" strike="noStrike">
                        <a:solidFill>
                          <a:srgbClr val="00B0F0"/>
                        </a:solidFill>
                        <a:effectLst/>
                        <a:latin typeface="Calibri"/>
                      </a:endParaRPr>
                    </a:p>
                  </a:txBody>
                  <a:tcPr marL="0" marR="0" marT="0" marB="0" anchor="ctr"/>
                </a:tc>
                <a:tc>
                  <a:txBody>
                    <a:bodyPr/>
                    <a:lstStyle/>
                    <a:p>
                      <a:pPr algn="ctr" fontAlgn="t"/>
                      <a:r>
                        <a:rPr lang="en-US" sz="1400" u="none" strike="noStrike">
                          <a:solidFill>
                            <a:srgbClr val="00B0F0"/>
                          </a:solidFill>
                          <a:effectLst/>
                        </a:rPr>
                        <a:t>0.0285</a:t>
                      </a:r>
                      <a:endParaRPr lang="en-US" sz="1400" b="0" i="0" u="none" strike="noStrike">
                        <a:solidFill>
                          <a:srgbClr val="00B0F0"/>
                        </a:solidFill>
                        <a:effectLst/>
                        <a:latin typeface="Calibri"/>
                      </a:endParaRPr>
                    </a:p>
                  </a:txBody>
                  <a:tcPr marL="0" marR="0" marT="0" marB="0"/>
                </a:tc>
                <a:tc>
                  <a:txBody>
                    <a:bodyPr/>
                    <a:lstStyle/>
                    <a:p>
                      <a:pPr algn="ctr" fontAlgn="ctr"/>
                      <a:r>
                        <a:rPr lang="en-US" sz="1400" u="none" strike="noStrike">
                          <a:solidFill>
                            <a:srgbClr val="00B0F0"/>
                          </a:solidFill>
                          <a:effectLst/>
                        </a:rPr>
                        <a:t>1.5381</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0.9882</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0.96</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0.0252</a:t>
                      </a:r>
                      <a:endParaRPr lang="en-US" sz="1400" b="0" i="0" u="none" strike="noStrike">
                        <a:solidFill>
                          <a:srgbClr val="00B0F0"/>
                        </a:solidFill>
                        <a:effectLst/>
                        <a:latin typeface="Calibri"/>
                      </a:endParaRPr>
                    </a:p>
                  </a:txBody>
                  <a:tcPr marL="0" marR="0" marT="0" marB="0" anchor="ctr"/>
                </a:tc>
              </a:tr>
              <a:tr h="174625">
                <a:tc>
                  <a:txBody>
                    <a:bodyPr/>
                    <a:lstStyle/>
                    <a:p>
                      <a:pPr algn="ctr" fontAlgn="ctr"/>
                      <a:r>
                        <a:rPr lang="en-US" sz="1400" u="none" strike="noStrike" dirty="0">
                          <a:solidFill>
                            <a:srgbClr val="00B0F0"/>
                          </a:solidFill>
                          <a:effectLst/>
                        </a:rPr>
                        <a:t>6</a:t>
                      </a:r>
                      <a:endParaRPr lang="en-US" sz="1400" b="0" i="0" u="none" strike="noStrike" dirty="0">
                        <a:solidFill>
                          <a:srgbClr val="00B0F0"/>
                        </a:solidFill>
                        <a:effectLst/>
                        <a:latin typeface="Calibri"/>
                      </a:endParaRPr>
                    </a:p>
                  </a:txBody>
                  <a:tcPr marL="0" marR="0" marT="0" marB="0" anchor="ctr"/>
                </a:tc>
                <a:tc gridSpan="2">
                  <a:txBody>
                    <a:bodyPr/>
                    <a:lstStyle/>
                    <a:p>
                      <a:pPr algn="ctr" fontAlgn="ctr"/>
                      <a:r>
                        <a:rPr lang="en-US" sz="1400" u="none" strike="noStrike" dirty="0">
                          <a:solidFill>
                            <a:srgbClr val="00B0F0"/>
                          </a:solidFill>
                          <a:effectLst/>
                        </a:rPr>
                        <a:t>0</a:t>
                      </a:r>
                      <a:endParaRPr lang="en-US" sz="1400" b="0" i="0" u="none" strike="noStrike" dirty="0">
                        <a:solidFill>
                          <a:srgbClr val="00B0F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solidFill>
                            <a:srgbClr val="00B0F0"/>
                          </a:solidFill>
                          <a:effectLst/>
                        </a:rPr>
                        <a:t>0</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0.00</a:t>
                      </a:r>
                      <a:endParaRPr lang="en-US" sz="1400" b="0" i="0" u="none" strike="noStrike">
                        <a:solidFill>
                          <a:srgbClr val="00B0F0"/>
                        </a:solidFill>
                        <a:effectLst/>
                        <a:latin typeface="Calibri"/>
                      </a:endParaRPr>
                    </a:p>
                  </a:txBody>
                  <a:tcPr marL="0" marR="0" marT="0" marB="0" anchor="ctr"/>
                </a:tc>
                <a:tc>
                  <a:txBody>
                    <a:bodyPr/>
                    <a:lstStyle/>
                    <a:p>
                      <a:pPr algn="ctr" fontAlgn="t"/>
                      <a:r>
                        <a:rPr lang="en-US" sz="1400" u="none" strike="noStrike">
                          <a:solidFill>
                            <a:srgbClr val="00B0F0"/>
                          </a:solidFill>
                          <a:effectLst/>
                        </a:rPr>
                        <a:t>0.0088</a:t>
                      </a:r>
                      <a:endParaRPr lang="en-US" sz="1400" b="0" i="0" u="none" strike="noStrike">
                        <a:solidFill>
                          <a:srgbClr val="00B0F0"/>
                        </a:solidFill>
                        <a:effectLst/>
                        <a:latin typeface="Calibri"/>
                      </a:endParaRPr>
                    </a:p>
                  </a:txBody>
                  <a:tcPr marL="0" marR="0" marT="0" marB="0"/>
                </a:tc>
                <a:tc>
                  <a:txBody>
                    <a:bodyPr/>
                    <a:lstStyle/>
                    <a:p>
                      <a:pPr algn="ctr" fontAlgn="ctr"/>
                      <a:r>
                        <a:rPr lang="en-US" sz="1400" u="none" strike="noStrike">
                          <a:solidFill>
                            <a:srgbClr val="00B0F0"/>
                          </a:solidFill>
                          <a:effectLst/>
                        </a:rPr>
                        <a:t>0.4747</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0.9970</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0.96</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0.0340</a:t>
                      </a:r>
                      <a:endParaRPr lang="en-US" sz="1400" b="0" i="0" u="none" strike="noStrike">
                        <a:solidFill>
                          <a:srgbClr val="00B0F0"/>
                        </a:solidFill>
                        <a:effectLst/>
                        <a:latin typeface="Calibri"/>
                      </a:endParaRPr>
                    </a:p>
                  </a:txBody>
                  <a:tcPr marL="0" marR="0" marT="0" marB="0" anchor="ctr"/>
                </a:tc>
              </a:tr>
              <a:tr h="174625">
                <a:tc>
                  <a:txBody>
                    <a:bodyPr/>
                    <a:lstStyle/>
                    <a:p>
                      <a:pPr algn="ctr" fontAlgn="ctr"/>
                      <a:r>
                        <a:rPr lang="en-US" sz="1400" u="none" strike="noStrike">
                          <a:solidFill>
                            <a:srgbClr val="00B0F0"/>
                          </a:solidFill>
                          <a:effectLst/>
                        </a:rPr>
                        <a:t>7</a:t>
                      </a:r>
                      <a:endParaRPr lang="en-US" sz="1400" b="0" i="0" u="none" strike="noStrike">
                        <a:solidFill>
                          <a:srgbClr val="00B0F0"/>
                        </a:solidFill>
                        <a:effectLst/>
                        <a:latin typeface="Calibri"/>
                      </a:endParaRPr>
                    </a:p>
                  </a:txBody>
                  <a:tcPr marL="0" marR="0" marT="0" marB="0" anchor="ctr"/>
                </a:tc>
                <a:tc gridSpan="2">
                  <a:txBody>
                    <a:bodyPr/>
                    <a:lstStyle/>
                    <a:p>
                      <a:pPr algn="ctr" fontAlgn="ctr"/>
                      <a:r>
                        <a:rPr lang="en-US" sz="1400" u="none" strike="noStrike" dirty="0">
                          <a:solidFill>
                            <a:srgbClr val="00B0F0"/>
                          </a:solidFill>
                          <a:effectLst/>
                        </a:rPr>
                        <a:t>0</a:t>
                      </a:r>
                      <a:endParaRPr lang="en-US" sz="1400" b="0" i="0" u="none" strike="noStrike" dirty="0">
                        <a:solidFill>
                          <a:srgbClr val="00B0F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solidFill>
                            <a:srgbClr val="00B0F0"/>
                          </a:solidFill>
                          <a:effectLst/>
                        </a:rPr>
                        <a:t>0</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0.00</a:t>
                      </a:r>
                      <a:endParaRPr lang="en-US" sz="1400" b="0" i="0" u="none" strike="noStrike">
                        <a:solidFill>
                          <a:srgbClr val="00B0F0"/>
                        </a:solidFill>
                        <a:effectLst/>
                        <a:latin typeface="Calibri"/>
                      </a:endParaRPr>
                    </a:p>
                  </a:txBody>
                  <a:tcPr marL="0" marR="0" marT="0" marB="0" anchor="ctr"/>
                </a:tc>
                <a:tc>
                  <a:txBody>
                    <a:bodyPr/>
                    <a:lstStyle/>
                    <a:p>
                      <a:pPr algn="ctr" fontAlgn="t"/>
                      <a:r>
                        <a:rPr lang="en-US" sz="1400" u="none" strike="noStrike">
                          <a:solidFill>
                            <a:srgbClr val="00B0F0"/>
                          </a:solidFill>
                          <a:effectLst/>
                        </a:rPr>
                        <a:t>0.0023</a:t>
                      </a:r>
                      <a:endParaRPr lang="en-US" sz="1400" b="0" i="0" u="none" strike="noStrike">
                        <a:solidFill>
                          <a:srgbClr val="00B0F0"/>
                        </a:solidFill>
                        <a:effectLst/>
                        <a:latin typeface="Calibri"/>
                      </a:endParaRPr>
                    </a:p>
                  </a:txBody>
                  <a:tcPr marL="0" marR="0" marT="0" marB="0"/>
                </a:tc>
                <a:tc>
                  <a:txBody>
                    <a:bodyPr/>
                    <a:lstStyle/>
                    <a:p>
                      <a:pPr algn="ctr" fontAlgn="ctr"/>
                      <a:r>
                        <a:rPr lang="en-US" sz="1400" u="none" strike="noStrike">
                          <a:solidFill>
                            <a:srgbClr val="00B0F0"/>
                          </a:solidFill>
                          <a:effectLst/>
                        </a:rPr>
                        <a:t>0.1256</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0.9993</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0.96</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0.0364</a:t>
                      </a:r>
                      <a:endParaRPr lang="en-US" sz="1400" b="0" i="0" u="none" strike="noStrike" dirty="0">
                        <a:solidFill>
                          <a:srgbClr val="00B0F0"/>
                        </a:solidFill>
                        <a:effectLst/>
                        <a:latin typeface="Calibri"/>
                      </a:endParaRPr>
                    </a:p>
                  </a:txBody>
                  <a:tcPr marL="0" marR="0" marT="0" marB="0" anchor="ctr"/>
                </a:tc>
              </a:tr>
              <a:tr h="174625">
                <a:tc>
                  <a:txBody>
                    <a:bodyPr/>
                    <a:lstStyle/>
                    <a:p>
                      <a:pPr algn="ctr" fontAlgn="ctr"/>
                      <a:r>
                        <a:rPr lang="en-US" sz="1400" u="none" strike="noStrike">
                          <a:solidFill>
                            <a:srgbClr val="00B0F0"/>
                          </a:solidFill>
                          <a:effectLst/>
                        </a:rPr>
                        <a:t>8</a:t>
                      </a:r>
                      <a:endParaRPr lang="en-US" sz="1400" b="0" i="0" u="none" strike="noStrike">
                        <a:solidFill>
                          <a:srgbClr val="00B0F0"/>
                        </a:solidFill>
                        <a:effectLst/>
                        <a:latin typeface="Calibri"/>
                      </a:endParaRPr>
                    </a:p>
                  </a:txBody>
                  <a:tcPr marL="0" marR="0" marT="0" marB="0" anchor="ctr"/>
                </a:tc>
                <a:tc gridSpan="2">
                  <a:txBody>
                    <a:bodyPr/>
                    <a:lstStyle/>
                    <a:p>
                      <a:pPr algn="ctr" fontAlgn="ctr"/>
                      <a:r>
                        <a:rPr lang="en-US" sz="1400" u="none" strike="noStrike" dirty="0">
                          <a:solidFill>
                            <a:srgbClr val="00B0F0"/>
                          </a:solidFill>
                          <a:effectLst/>
                        </a:rPr>
                        <a:t>0</a:t>
                      </a:r>
                      <a:endParaRPr lang="en-US" sz="1400" b="0" i="0" u="none" strike="noStrike" dirty="0">
                        <a:solidFill>
                          <a:srgbClr val="00B0F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solidFill>
                            <a:srgbClr val="00B0F0"/>
                          </a:solidFill>
                          <a:effectLst/>
                        </a:rPr>
                        <a:t>0</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0.00</a:t>
                      </a:r>
                      <a:endParaRPr lang="en-US" sz="1400" b="0" i="0" u="none" strike="noStrike" dirty="0">
                        <a:solidFill>
                          <a:srgbClr val="00B0F0"/>
                        </a:solidFill>
                        <a:effectLst/>
                        <a:latin typeface="Calibri"/>
                      </a:endParaRPr>
                    </a:p>
                  </a:txBody>
                  <a:tcPr marL="0" marR="0" marT="0" marB="0" anchor="ctr"/>
                </a:tc>
                <a:tc>
                  <a:txBody>
                    <a:bodyPr/>
                    <a:lstStyle/>
                    <a:p>
                      <a:pPr algn="ctr" fontAlgn="t"/>
                      <a:r>
                        <a:rPr lang="en-US" sz="1400" u="none" strike="noStrike" dirty="0">
                          <a:solidFill>
                            <a:srgbClr val="00B0F0"/>
                          </a:solidFill>
                          <a:effectLst/>
                        </a:rPr>
                        <a:t>0.0005</a:t>
                      </a:r>
                      <a:endParaRPr lang="en-US" sz="1400" b="0" i="0" u="none" strike="noStrike" dirty="0">
                        <a:solidFill>
                          <a:srgbClr val="00B0F0"/>
                        </a:solidFill>
                        <a:effectLst/>
                        <a:latin typeface="Calibri"/>
                      </a:endParaRPr>
                    </a:p>
                  </a:txBody>
                  <a:tcPr marL="0" marR="0" marT="0" marB="0"/>
                </a:tc>
                <a:tc>
                  <a:txBody>
                    <a:bodyPr/>
                    <a:lstStyle/>
                    <a:p>
                      <a:pPr algn="ctr" fontAlgn="ctr"/>
                      <a:r>
                        <a:rPr lang="en-US" sz="1400" u="none" strike="noStrike">
                          <a:solidFill>
                            <a:srgbClr val="00B0F0"/>
                          </a:solidFill>
                          <a:effectLst/>
                        </a:rPr>
                        <a:t>0.0291</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a:solidFill>
                            <a:srgbClr val="00B0F0"/>
                          </a:solidFill>
                          <a:effectLst/>
                        </a:rPr>
                        <a:t>0.9999</a:t>
                      </a:r>
                      <a:endParaRPr lang="en-US" sz="1400" b="0" i="0" u="none" strike="noStrike">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0.96</a:t>
                      </a:r>
                      <a:endParaRPr lang="en-US" sz="1400" b="0" i="0" u="none" strike="noStrike" dirty="0">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0.0369</a:t>
                      </a:r>
                      <a:endParaRPr lang="en-US" sz="1400" b="0" i="0" u="none" strike="noStrike" dirty="0">
                        <a:solidFill>
                          <a:srgbClr val="00B0F0"/>
                        </a:solidFill>
                        <a:effectLst/>
                        <a:latin typeface="Calibri"/>
                      </a:endParaRPr>
                    </a:p>
                  </a:txBody>
                  <a:tcPr marL="0" marR="0" marT="0" marB="0" anchor="ctr"/>
                </a:tc>
              </a:tr>
              <a:tr h="174625">
                <a:tc>
                  <a:txBody>
                    <a:bodyPr/>
                    <a:lstStyle/>
                    <a:p>
                      <a:pPr algn="ctr" fontAlgn="ctr"/>
                      <a:r>
                        <a:rPr lang="en-US" sz="1400" u="none" strike="noStrike">
                          <a:effectLst/>
                        </a:rPr>
                        <a:t>9</a:t>
                      </a:r>
                      <a:endParaRPr lang="en-US" sz="1400" b="0" i="0" u="none" strike="noStrike">
                        <a:solidFill>
                          <a:srgbClr val="000000"/>
                        </a:solidFill>
                        <a:effectLst/>
                        <a:latin typeface="Calibri"/>
                      </a:endParaRPr>
                    </a:p>
                  </a:txBody>
                  <a:tcPr marL="0" marR="0" marT="0" marB="0" anchor="ctr"/>
                </a:tc>
                <a:tc gridSpan="2">
                  <a:txBody>
                    <a:bodyPr/>
                    <a:lstStyle/>
                    <a:p>
                      <a:pPr algn="ctr" fontAlgn="ctr"/>
                      <a:r>
                        <a:rPr lang="en-US" sz="1400" u="none" strike="noStrike" dirty="0">
                          <a:effectLst/>
                        </a:rPr>
                        <a:t>2</a:t>
                      </a:r>
                      <a:endParaRPr lang="en-US" sz="1400" b="0" i="0" u="none" strike="noStrike" dirty="0">
                        <a:solidFill>
                          <a:srgbClr val="00000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18</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0.04</a:t>
                      </a:r>
                      <a:endParaRPr lang="en-US" sz="1400" b="0" i="0" u="none" strike="noStrike" dirty="0">
                        <a:solidFill>
                          <a:srgbClr val="000000"/>
                        </a:solidFill>
                        <a:effectLst/>
                        <a:latin typeface="Calibri"/>
                      </a:endParaRPr>
                    </a:p>
                  </a:txBody>
                  <a:tcPr marL="0" marR="0" marT="0" marB="0" anchor="ctr"/>
                </a:tc>
                <a:tc>
                  <a:txBody>
                    <a:bodyPr/>
                    <a:lstStyle/>
                    <a:p>
                      <a:pPr algn="ctr" fontAlgn="t"/>
                      <a:r>
                        <a:rPr lang="en-US" sz="1400" u="none" strike="noStrike" dirty="0">
                          <a:effectLst/>
                        </a:rPr>
                        <a:t>0.0001</a:t>
                      </a:r>
                      <a:endParaRPr lang="en-US" sz="1400" b="0" i="0" u="none" strike="noStrike" dirty="0">
                        <a:solidFill>
                          <a:srgbClr val="000000"/>
                        </a:solidFill>
                        <a:effectLst/>
                        <a:latin typeface="Calibri"/>
                      </a:endParaRPr>
                    </a:p>
                  </a:txBody>
                  <a:tcPr marL="0" marR="0" marT="0" marB="0"/>
                </a:tc>
                <a:tc>
                  <a:txBody>
                    <a:bodyPr/>
                    <a:lstStyle/>
                    <a:p>
                      <a:pPr algn="ctr" fontAlgn="ctr"/>
                      <a:r>
                        <a:rPr lang="en-US" sz="1400" u="none" strike="noStrike" dirty="0">
                          <a:effectLst/>
                        </a:rPr>
                        <a:t>0.0060</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1.0000</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1.00</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0.0000</a:t>
                      </a:r>
                      <a:endParaRPr lang="en-US" sz="1400" b="0" i="0" u="none" strike="noStrike">
                        <a:solidFill>
                          <a:srgbClr val="000000"/>
                        </a:solidFill>
                        <a:effectLst/>
                        <a:latin typeface="Calibri"/>
                      </a:endParaRPr>
                    </a:p>
                  </a:txBody>
                  <a:tcPr marL="0" marR="0" marT="0" marB="0" anchor="ctr"/>
                </a:tc>
              </a:tr>
              <a:tr h="174625">
                <a:tc>
                  <a:txBody>
                    <a:bodyPr/>
                    <a:lstStyle/>
                    <a:p>
                      <a:pPr algn="ctr" fontAlgn="ctr"/>
                      <a:r>
                        <a:rPr lang="en-US" sz="1400" u="none" strike="noStrike" dirty="0">
                          <a:solidFill>
                            <a:srgbClr val="00B0F0"/>
                          </a:solidFill>
                          <a:effectLst/>
                        </a:rPr>
                        <a:t>10</a:t>
                      </a:r>
                      <a:endParaRPr lang="en-US" sz="1400" b="0" i="0" u="none" strike="noStrike" dirty="0">
                        <a:solidFill>
                          <a:srgbClr val="00B0F0"/>
                        </a:solidFill>
                        <a:effectLst/>
                        <a:latin typeface="Calibri"/>
                      </a:endParaRPr>
                    </a:p>
                  </a:txBody>
                  <a:tcPr marL="0" marR="0" marT="0" marB="0" anchor="ctr"/>
                </a:tc>
                <a:tc gridSpan="2">
                  <a:txBody>
                    <a:bodyPr/>
                    <a:lstStyle/>
                    <a:p>
                      <a:pPr algn="ctr" fontAlgn="ctr"/>
                      <a:r>
                        <a:rPr lang="en-US" sz="1400" u="none" strike="noStrike" dirty="0">
                          <a:solidFill>
                            <a:srgbClr val="00B0F0"/>
                          </a:solidFill>
                          <a:effectLst/>
                        </a:rPr>
                        <a:t>0</a:t>
                      </a:r>
                      <a:endParaRPr lang="en-US" sz="1400" b="0" i="0" u="none" strike="noStrike" dirty="0">
                        <a:solidFill>
                          <a:srgbClr val="00B0F0"/>
                        </a:solidFill>
                        <a:effectLst/>
                        <a:latin typeface="Calibri"/>
                      </a:endParaRPr>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a:t>
                      </a:r>
                      <a:endParaRPr lang="en-US" sz="1400" b="0" i="0" u="none" strike="noStrike" dirty="0">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0.00</a:t>
                      </a:r>
                      <a:endParaRPr lang="en-US" sz="1400" b="0" i="0" u="none" strike="noStrike" dirty="0">
                        <a:solidFill>
                          <a:srgbClr val="00B0F0"/>
                        </a:solidFill>
                        <a:effectLst/>
                        <a:latin typeface="Calibri"/>
                      </a:endParaRPr>
                    </a:p>
                  </a:txBody>
                  <a:tcPr marL="0" marR="0" marT="0" marB="0" anchor="ctr"/>
                </a:tc>
                <a:tc>
                  <a:txBody>
                    <a:bodyPr/>
                    <a:lstStyle/>
                    <a:p>
                      <a:pPr algn="ctr" fontAlgn="t"/>
                      <a:r>
                        <a:rPr lang="en-US" sz="1400" u="none" strike="noStrike" dirty="0">
                          <a:solidFill>
                            <a:srgbClr val="00B0F0"/>
                          </a:solidFill>
                          <a:effectLst/>
                        </a:rPr>
                        <a:t>0.0000</a:t>
                      </a:r>
                      <a:endParaRPr lang="en-US" sz="1400" b="0" i="0" u="none" strike="noStrike" dirty="0">
                        <a:solidFill>
                          <a:srgbClr val="00B0F0"/>
                        </a:solidFill>
                        <a:effectLst/>
                        <a:latin typeface="Calibri"/>
                      </a:endParaRPr>
                    </a:p>
                  </a:txBody>
                  <a:tcPr marL="0" marR="0" marT="0" marB="0"/>
                </a:tc>
                <a:tc>
                  <a:txBody>
                    <a:bodyPr/>
                    <a:lstStyle/>
                    <a:p>
                      <a:pPr algn="ctr" fontAlgn="ctr"/>
                      <a:r>
                        <a:rPr lang="en-US" sz="1400" u="none" strike="noStrike" dirty="0">
                          <a:solidFill>
                            <a:srgbClr val="00B0F0"/>
                          </a:solidFill>
                          <a:effectLst/>
                        </a:rPr>
                        <a:t>0.0011</a:t>
                      </a:r>
                      <a:endParaRPr lang="en-US" sz="1400" b="0" i="0" u="none" strike="noStrike" dirty="0">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1.0000</a:t>
                      </a:r>
                      <a:endParaRPr lang="en-US" sz="1400" b="0" i="0" u="none" strike="noStrike" dirty="0">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1.00</a:t>
                      </a:r>
                      <a:endParaRPr lang="en-US" sz="1400" b="0" i="0" u="none" strike="noStrike" dirty="0">
                        <a:solidFill>
                          <a:srgbClr val="00B0F0"/>
                        </a:solidFill>
                        <a:effectLst/>
                        <a:latin typeface="Calibri"/>
                      </a:endParaRPr>
                    </a:p>
                  </a:txBody>
                  <a:tcPr marL="0" marR="0" marT="0" marB="0" anchor="ctr"/>
                </a:tc>
                <a:tc>
                  <a:txBody>
                    <a:bodyPr/>
                    <a:lstStyle/>
                    <a:p>
                      <a:pPr algn="ctr" fontAlgn="ctr"/>
                      <a:r>
                        <a:rPr lang="en-US" sz="1400" u="none" strike="noStrike" dirty="0">
                          <a:solidFill>
                            <a:srgbClr val="00B0F0"/>
                          </a:solidFill>
                          <a:effectLst/>
                        </a:rPr>
                        <a:t>0.0000</a:t>
                      </a:r>
                      <a:endParaRPr lang="en-US" sz="1400" b="0" i="0" u="none" strike="noStrike" dirty="0">
                        <a:solidFill>
                          <a:srgbClr val="00B0F0"/>
                        </a:solidFill>
                        <a:effectLst/>
                        <a:latin typeface="Calibri"/>
                      </a:endParaRPr>
                    </a:p>
                  </a:txBody>
                  <a:tcPr marL="0" marR="0" marT="0" marB="0" anchor="ctr"/>
                </a:tc>
              </a:tr>
              <a:tr h="174625">
                <a:tc>
                  <a:txBody>
                    <a:bodyPr/>
                    <a:lstStyle/>
                    <a:p>
                      <a:pPr algn="ctr" fontAlgn="ctr"/>
                      <a:endParaRPr lang="en-US" sz="1400" b="0" i="0" u="none" strike="noStrike" dirty="0">
                        <a:solidFill>
                          <a:srgbClr val="000000"/>
                        </a:solidFill>
                        <a:effectLst/>
                        <a:latin typeface="Calibri"/>
                      </a:endParaRPr>
                    </a:p>
                  </a:txBody>
                  <a:tcPr marL="0" marR="0" marT="0" marB="0" anchor="ctr"/>
                </a:tc>
                <a:tc gridSpan="2">
                  <a:txBody>
                    <a:bodyPr/>
                    <a:lstStyle/>
                    <a:p>
                      <a:endParaRPr lang="en-US"/>
                    </a:p>
                  </a:txBody>
                  <a:tcPr marL="0" marR="0" marT="0" marB="0" anchor="ctr"/>
                </a:tc>
                <a:tc hMerge="1">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dirty="0">
                        <a:solidFill>
                          <a:srgbClr val="000000"/>
                        </a:solidFill>
                        <a:effectLst/>
                        <a:latin typeface="Calibri"/>
                      </a:endParaRPr>
                    </a:p>
                  </a:txBody>
                  <a:tcPr marL="0" marR="0" marT="0" marB="0" anchor="ctr"/>
                </a:tc>
              </a:tr>
              <a:tr h="174625">
                <a:tc gridSpan="3">
                  <a:txBody>
                    <a:bodyPr/>
                    <a:lstStyle/>
                    <a:p>
                      <a:pPr algn="l" fontAlgn="ctr"/>
                      <a:r>
                        <a:rPr lang="en-US" sz="1400" u="none" strike="noStrike" dirty="0">
                          <a:solidFill>
                            <a:srgbClr val="00B0F0"/>
                          </a:solidFill>
                          <a:effectLst/>
                        </a:rPr>
                        <a:t>There are 0 </a:t>
                      </a:r>
                      <a:r>
                        <a:rPr lang="en-US" sz="1400" u="none" strike="noStrike" dirty="0" smtClean="0">
                          <a:solidFill>
                            <a:srgbClr val="00B0F0"/>
                          </a:solidFill>
                          <a:effectLst/>
                        </a:rPr>
                        <a:t>quadrats </a:t>
                      </a:r>
                      <a:r>
                        <a:rPr lang="en-US" sz="1400" u="none" strike="noStrike" dirty="0">
                          <a:solidFill>
                            <a:srgbClr val="00B0F0"/>
                          </a:solidFill>
                          <a:effectLst/>
                        </a:rPr>
                        <a:t>with these x's, but we can still put them in (or not).</a:t>
                      </a:r>
                      <a:endParaRPr lang="en-US" sz="1400" b="0" i="0" u="none" strike="noStrike" dirty="0">
                        <a:solidFill>
                          <a:srgbClr val="00B0F0"/>
                        </a:solidFill>
                        <a:effectLst/>
                        <a:latin typeface="Calibri"/>
                      </a:endParaRPr>
                    </a:p>
                  </a:txBody>
                  <a:tcPr marL="0" marR="0" marT="0" marB="0" anchor="ctr"/>
                </a:tc>
                <a:tc hMerge="1">
                  <a:txBody>
                    <a:bodyPr/>
                    <a:lstStyle/>
                    <a:p>
                      <a:endParaRPr lang="en-US"/>
                    </a:p>
                  </a:txBody>
                  <a:tcPr/>
                </a:tc>
                <a:tc hMerge="1">
                  <a:txBody>
                    <a:bodyPr/>
                    <a:lstStyle/>
                    <a:p>
                      <a:endParaRPr lang="en-US"/>
                    </a:p>
                  </a:txBody>
                  <a:tcP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r>
              <a:tr h="174625">
                <a:tc gridSpan="2">
                  <a:txBody>
                    <a:bodyPr/>
                    <a:lstStyle/>
                    <a:p>
                      <a:pPr algn="ctr" fontAlgn="ctr"/>
                      <a:endParaRPr lang="en-US" sz="1400" b="0" i="0" u="none" strike="noStrike">
                        <a:solidFill>
                          <a:srgbClr val="000000"/>
                        </a:solidFill>
                        <a:effectLst/>
                        <a:latin typeface="Calibri"/>
                      </a:endParaRPr>
                    </a:p>
                  </a:txBody>
                  <a:tcPr marL="0" marR="0" marT="0" marB="0" anchor="ctr"/>
                </a:tc>
                <a:tc hMerge="1">
                  <a:txBody>
                    <a:bodyPr/>
                    <a:lstStyle/>
                    <a:p>
                      <a:endParaRPr lang="en-US"/>
                    </a:p>
                  </a:txBody>
                  <a:tcP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r>
              <a:tr h="174625">
                <a:tc gridSpan="2">
                  <a:txBody>
                    <a:bodyPr/>
                    <a:lstStyle/>
                    <a:p>
                      <a:pPr algn="ctr" fontAlgn="ctr"/>
                      <a:r>
                        <a:rPr lang="en-US" sz="1400" u="none" strike="noStrike" dirty="0">
                          <a:effectLst/>
                        </a:rPr>
                        <a:t>n (# points</a:t>
                      </a:r>
                      <a:r>
                        <a:rPr lang="en-US" sz="1400" u="none" strike="noStrike" dirty="0" smtClean="0">
                          <a:effectLst/>
                        </a:rPr>
                        <a:t>)</a:t>
                      </a:r>
                      <a:endParaRPr lang="en-US" sz="1400" b="0" i="0" u="none" strike="noStrike" dirty="0">
                        <a:solidFill>
                          <a:srgbClr val="000000"/>
                        </a:solidFill>
                        <a:effectLst/>
                        <a:latin typeface="Calibri"/>
                      </a:endParaRPr>
                    </a:p>
                  </a:txBody>
                  <a:tcPr marL="0" marR="0" marT="0" marB="0" anchor="ctr"/>
                </a:tc>
                <a:tc hMerge="1">
                  <a:txBody>
                    <a:bodyPr/>
                    <a:lstStyle/>
                    <a:p>
                      <a:endParaRPr lang="en-US"/>
                    </a:p>
                  </a:txBody>
                  <a:tcPr/>
                </a:tc>
                <a:tc>
                  <a:txBody>
                    <a:bodyPr/>
                    <a:lstStyle/>
                    <a:p>
                      <a:pPr algn="ctr" fontAlgn="ctr"/>
                      <a:r>
                        <a:rPr lang="en-US" sz="1400" u="none" strike="noStrike">
                          <a:effectLst/>
                        </a:rPr>
                        <a:t>100</a:t>
                      </a: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r>
              <a:tr h="174625">
                <a:tc gridSpan="2">
                  <a:txBody>
                    <a:bodyPr/>
                    <a:lstStyle/>
                    <a:p>
                      <a:pPr algn="ctr" fontAlgn="ctr"/>
                      <a:r>
                        <a:rPr lang="el-GR" sz="1400" u="none" strike="noStrike" dirty="0" smtClean="0">
                          <a:effectLst/>
                        </a:rPr>
                        <a:t>ν</a:t>
                      </a:r>
                      <a:r>
                        <a:rPr lang="en-US" sz="1400" u="none" strike="noStrike" dirty="0" smtClean="0">
                          <a:effectLst/>
                        </a:rPr>
                        <a:t> </a:t>
                      </a:r>
                      <a:r>
                        <a:rPr lang="en-US" sz="1400" u="none" strike="noStrike" dirty="0">
                          <a:effectLst/>
                        </a:rPr>
                        <a:t>(# </a:t>
                      </a:r>
                      <a:r>
                        <a:rPr lang="en-US" sz="1400" u="none" strike="noStrike" dirty="0" smtClean="0">
                          <a:effectLst/>
                        </a:rPr>
                        <a:t>quadrats) </a:t>
                      </a:r>
                      <a:endParaRPr lang="en-US" sz="1400" b="0" i="0" u="none" strike="noStrike" dirty="0">
                        <a:solidFill>
                          <a:srgbClr val="000000"/>
                        </a:solidFill>
                        <a:effectLst/>
                        <a:latin typeface="Calibri"/>
                      </a:endParaRPr>
                    </a:p>
                  </a:txBody>
                  <a:tcPr marL="0" marR="0" marT="0" marB="0" anchor="ctr"/>
                </a:tc>
                <a:tc hMerge="1">
                  <a:txBody>
                    <a:bodyPr/>
                    <a:lstStyle/>
                    <a:p>
                      <a:endParaRPr lang="en-US"/>
                    </a:p>
                  </a:txBody>
                  <a:tcPr/>
                </a:tc>
                <a:tc>
                  <a:txBody>
                    <a:bodyPr/>
                    <a:lstStyle/>
                    <a:p>
                      <a:pPr algn="ctr" fontAlgn="ctr"/>
                      <a:r>
                        <a:rPr lang="en-US" sz="1400" u="none" strike="noStrike">
                          <a:effectLst/>
                        </a:rPr>
                        <a:t>54</a:t>
                      </a: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r>
              <a:tr h="174625">
                <a:tc gridSpan="2">
                  <a:txBody>
                    <a:bodyPr/>
                    <a:lstStyle/>
                    <a:p>
                      <a:pPr algn="ctr" fontAlgn="ctr"/>
                      <a:r>
                        <a:rPr lang="el-GR" sz="1400" u="none" strike="noStrike" dirty="0">
                          <a:effectLst/>
                        </a:rPr>
                        <a:t>λ (# </a:t>
                      </a:r>
                      <a:r>
                        <a:rPr lang="en-US" sz="1400" u="none" strike="noStrike" dirty="0">
                          <a:effectLst/>
                        </a:rPr>
                        <a:t>points/#</a:t>
                      </a:r>
                      <a:r>
                        <a:rPr lang="en-US" sz="1400" u="none" strike="noStrike" dirty="0" smtClean="0">
                          <a:effectLst/>
                        </a:rPr>
                        <a:t>quadrats </a:t>
                      </a:r>
                      <a:r>
                        <a:rPr lang="en-US" sz="1400" u="none" strike="noStrike" dirty="0">
                          <a:effectLst/>
                        </a:rPr>
                        <a:t>= </a:t>
                      </a:r>
                      <a:r>
                        <a:rPr lang="en-US" sz="1400" u="none" strike="noStrike" dirty="0" smtClean="0">
                          <a:effectLst/>
                        </a:rPr>
                        <a:t>n/</a:t>
                      </a:r>
                      <a:r>
                        <a:rPr lang="el-GR" sz="1400" u="none" strike="noStrike" dirty="0" smtClean="0">
                          <a:effectLst/>
                        </a:rPr>
                        <a:t>ν</a:t>
                      </a:r>
                      <a:r>
                        <a:rPr lang="en-US" sz="1400" u="none" strike="noStrike" dirty="0" smtClean="0">
                          <a:effectLst/>
                        </a:rPr>
                        <a:t>)</a:t>
                      </a:r>
                      <a:endParaRPr lang="en-US" sz="1400" b="0" i="0" u="none" strike="noStrike" dirty="0">
                        <a:solidFill>
                          <a:srgbClr val="000000"/>
                        </a:solidFill>
                        <a:effectLst/>
                        <a:latin typeface="Calibri"/>
                      </a:endParaRPr>
                    </a:p>
                  </a:txBody>
                  <a:tcPr marL="0" marR="0" marT="0" marB="0" anchor="ctr"/>
                </a:tc>
                <a:tc hMerge="1">
                  <a:txBody>
                    <a:bodyPr/>
                    <a:lstStyle/>
                    <a:p>
                      <a:endParaRPr lang="en-US"/>
                    </a:p>
                  </a:txBody>
                  <a:tcPr/>
                </a:tc>
                <a:tc>
                  <a:txBody>
                    <a:bodyPr/>
                    <a:lstStyle/>
                    <a:p>
                      <a:pPr algn="ctr" fontAlgn="ctr"/>
                      <a:r>
                        <a:rPr lang="en-US" sz="1400" u="none" strike="noStrike">
                          <a:effectLst/>
                        </a:rPr>
                        <a:t>1.851851852</a:t>
                      </a: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r>
              <a:tr h="174625">
                <a:tc gridSpan="2">
                  <a:txBody>
                    <a:bodyPr/>
                    <a:lstStyle/>
                    <a:p>
                      <a:pPr algn="ctr" fontAlgn="ctr"/>
                      <a:r>
                        <a:rPr lang="en-US" sz="1400" u="none" strike="noStrike" dirty="0">
                          <a:effectLst/>
                        </a:rPr>
                        <a:t>Largest Absolute Difference</a:t>
                      </a:r>
                      <a:endParaRPr lang="en-US" sz="1400" b="0" i="0" u="none" strike="noStrike" dirty="0">
                        <a:solidFill>
                          <a:srgbClr val="000000"/>
                        </a:solidFill>
                        <a:effectLst/>
                        <a:latin typeface="Calibri"/>
                      </a:endParaRPr>
                    </a:p>
                  </a:txBody>
                  <a:tcPr marL="0" marR="0" marT="0" marB="0" anchor="ctr"/>
                </a:tc>
                <a:tc hMerge="1">
                  <a:txBody>
                    <a:bodyPr/>
                    <a:lstStyle/>
                    <a:p>
                      <a:endParaRPr lang="en-US"/>
                    </a:p>
                  </a:txBody>
                  <a:tcPr/>
                </a:tc>
                <a:tc>
                  <a:txBody>
                    <a:bodyPr/>
                    <a:lstStyle/>
                    <a:p>
                      <a:pPr algn="ctr" fontAlgn="ctr"/>
                      <a:r>
                        <a:rPr lang="en-US" sz="1400" u="none" strike="noStrike">
                          <a:effectLst/>
                        </a:rPr>
                        <a:t>0.153670664</a:t>
                      </a: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r>
              <a:tr h="174625">
                <a:tc gridSpan="2">
                  <a:txBody>
                    <a:bodyPr/>
                    <a:lstStyle/>
                    <a:p>
                      <a:pPr algn="ctr" fontAlgn="ctr"/>
                      <a:r>
                        <a:rPr lang="en-US" sz="1400" u="none" strike="noStrike" dirty="0">
                          <a:effectLst/>
                        </a:rPr>
                        <a:t>Critical Kolmogorov Smirnov Test Value</a:t>
                      </a:r>
                      <a:endParaRPr lang="en-US" sz="1400" b="0" i="0" u="none" strike="noStrike" dirty="0">
                        <a:solidFill>
                          <a:srgbClr val="000000"/>
                        </a:solidFill>
                        <a:effectLst/>
                        <a:latin typeface="Calibri"/>
                      </a:endParaRPr>
                    </a:p>
                  </a:txBody>
                  <a:tcPr marL="0" marR="0" marT="0" marB="0" anchor="ctr"/>
                </a:tc>
                <a:tc hMerge="1">
                  <a:txBody>
                    <a:bodyPr/>
                    <a:lstStyle/>
                    <a:p>
                      <a:endParaRPr lang="en-US"/>
                    </a:p>
                  </a:txBody>
                  <a:tcPr/>
                </a:tc>
                <a:tc>
                  <a:txBody>
                    <a:bodyPr/>
                    <a:lstStyle/>
                    <a:p>
                      <a:pPr algn="ctr" fontAlgn="ctr"/>
                      <a:r>
                        <a:rPr lang="en-US" sz="1400" u="none" strike="noStrike">
                          <a:effectLst/>
                        </a:rPr>
                        <a:t>0.185072558</a:t>
                      </a: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ctr" fontAlgn="ctr"/>
                      <a:endParaRPr lang="en-US" sz="1400" b="0" i="0" u="none" strike="noStrike" dirty="0">
                        <a:solidFill>
                          <a:srgbClr val="000000"/>
                        </a:solidFill>
                        <a:effectLst/>
                        <a:latin typeface="Calibri"/>
                      </a:endParaRPr>
                    </a:p>
                  </a:txBody>
                  <a:tcPr marL="0" marR="0" marT="0" marB="0" anchor="ctr"/>
                </a:tc>
                <a:tc>
                  <a:txBody>
                    <a:bodyPr/>
                    <a:lstStyle/>
                    <a:p>
                      <a:pPr algn="ctr" fontAlgn="t"/>
                      <a:endParaRPr lang="en-US" sz="1400" b="0" i="0" u="none" strike="noStrike">
                        <a:solidFill>
                          <a:srgbClr val="000000"/>
                        </a:solidFill>
                        <a:effectLst/>
                        <a:latin typeface="Calibri"/>
                      </a:endParaRPr>
                    </a:p>
                  </a:txBody>
                  <a:tcPr marL="0" marR="0" marT="0" marB="0"/>
                </a:tc>
                <a:tc>
                  <a:txBody>
                    <a:bodyPr/>
                    <a:lstStyle/>
                    <a:p>
                      <a:pPr algn="ctr" fontAlgn="ctr"/>
                      <a:endParaRPr lang="en-US" sz="1400" b="0" i="0" u="none" strike="noStrike" dirty="0">
                        <a:solidFill>
                          <a:srgbClr val="000000"/>
                        </a:solidFill>
                        <a:effectLst/>
                        <a:latin typeface="Calibri"/>
                      </a:endParaRPr>
                    </a:p>
                  </a:txBody>
                  <a:tcPr marL="0" marR="0" marT="0" marB="0" anchor="ctr"/>
                </a:tc>
                <a:tc>
                  <a:txBody>
                    <a:bodyPr/>
                    <a:lstStyle/>
                    <a:p>
                      <a:pPr algn="ctr" fontAlgn="ctr"/>
                      <a:endParaRPr lang="en-US" sz="1400" b="0" i="0" u="none" strike="noStrike">
                        <a:solidFill>
                          <a:srgbClr val="000000"/>
                        </a:solidFill>
                        <a:effectLst/>
                        <a:latin typeface="Calibri"/>
                      </a:endParaRPr>
                    </a:p>
                  </a:txBody>
                  <a:tcPr marL="0" marR="0" marT="0" marB="0" anchor="ctr"/>
                </a:tc>
                <a:tc>
                  <a:txBody>
                    <a:bodyPr/>
                    <a:lstStyle/>
                    <a:p>
                      <a:pPr algn="l" fontAlgn="b"/>
                      <a:endParaRPr lang="en-US" sz="1400" b="0" i="0" u="none" strike="noStrike">
                        <a:solidFill>
                          <a:srgbClr val="000000"/>
                        </a:solidFill>
                        <a:effectLst/>
                        <a:latin typeface="Calibri"/>
                      </a:endParaRPr>
                    </a:p>
                  </a:txBody>
                  <a:tcPr marL="0" marR="0" marT="0" marB="0" anchor="b"/>
                </a:tc>
                <a:tc>
                  <a:txBody>
                    <a:bodyPr/>
                    <a:lstStyle/>
                    <a:p>
                      <a:pPr algn="ctr" fontAlgn="ctr"/>
                      <a:endParaRPr lang="en-US" sz="1400" b="0" i="0" u="none" strike="noStrike" dirty="0">
                        <a:solidFill>
                          <a:srgbClr val="000000"/>
                        </a:solidFill>
                        <a:effectLst/>
                        <a:latin typeface="Calibri"/>
                      </a:endParaRPr>
                    </a:p>
                  </a:txBody>
                  <a:tcPr marL="0" marR="0" marT="0" marB="0" anchor="ctr"/>
                </a:tc>
              </a:tr>
            </a:tbl>
          </a:graphicData>
        </a:graphic>
      </p:graphicFrame>
      <mc:AlternateContent xmlns:mc="http://schemas.openxmlformats.org/markup-compatibility/2006" xmlns:a14="http://schemas.microsoft.com/office/drawing/2010/main">
        <mc:Choice Requires="a14">
          <p:sp>
            <p:nvSpPr>
              <p:cNvPr id="5" name="TextBox 2"/>
              <p:cNvSpPr txBox="1"/>
              <p:nvPr/>
            </p:nvSpPr>
            <p:spPr>
              <a:xfrm>
                <a:off x="4286534" y="1295399"/>
                <a:ext cx="2019300" cy="4397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050" b="0" i="1">
                          <a:latin typeface="Cambria Math"/>
                        </a:rPr>
                        <m:t>𝑃</m:t>
                      </m:r>
                      <m:d>
                        <m:dPr>
                          <m:ctrlPr>
                            <a:rPr lang="en-US" sz="1050" b="0" i="1">
                              <a:latin typeface="Cambria Math" panose="02040503050406030204" pitchFamily="18" charset="0"/>
                            </a:rPr>
                          </m:ctrlPr>
                        </m:dPr>
                        <m:e>
                          <m:r>
                            <a:rPr lang="en-US" sz="1050" b="0" i="1">
                              <a:latin typeface="Cambria Math"/>
                            </a:rPr>
                            <m:t>𝑋</m:t>
                          </m:r>
                        </m:e>
                      </m:d>
                      <m:r>
                        <a:rPr lang="en-US" sz="1050" b="0" i="1">
                          <a:latin typeface="Cambria Math"/>
                        </a:rPr>
                        <m:t>=</m:t>
                      </m:r>
                      <m:f>
                        <m:fPr>
                          <m:ctrlPr>
                            <a:rPr lang="en-US" sz="1050" b="0" i="1">
                              <a:latin typeface="Cambria Math" panose="02040503050406030204" pitchFamily="18" charset="0"/>
                            </a:rPr>
                          </m:ctrlPr>
                        </m:fPr>
                        <m:num>
                          <m:sSup>
                            <m:sSupPr>
                              <m:ctrlPr>
                                <a:rPr lang="en-US" sz="1050" b="0" i="1">
                                  <a:latin typeface="Cambria Math" panose="02040503050406030204" pitchFamily="18" charset="0"/>
                                </a:rPr>
                              </m:ctrlPr>
                            </m:sSupPr>
                            <m:e>
                              <m:r>
                                <a:rPr lang="en-US" sz="1050" b="0" i="1">
                                  <a:latin typeface="Cambria Math"/>
                                </a:rPr>
                                <m:t>𝑒</m:t>
                              </m:r>
                            </m:e>
                            <m:sup>
                              <m:r>
                                <a:rPr lang="en-US" sz="1050" b="0" i="1">
                                  <a:latin typeface="Cambria Math"/>
                                </a:rPr>
                                <m:t>−</m:t>
                              </m:r>
                              <m:r>
                                <m:rPr>
                                  <m:sty m:val="p"/>
                                </m:rPr>
                                <a:rPr lang="el-GR" sz="1050" b="0" i="1">
                                  <a:latin typeface="Cambria Math"/>
                                </a:rPr>
                                <m:t>λ</m:t>
                              </m:r>
                            </m:sup>
                          </m:sSup>
                          <m:sSup>
                            <m:sSupPr>
                              <m:ctrlPr>
                                <a:rPr lang="en-US" sz="1050" b="0" i="1">
                                  <a:latin typeface="Cambria Math" panose="02040503050406030204" pitchFamily="18" charset="0"/>
                                </a:rPr>
                              </m:ctrlPr>
                            </m:sSupPr>
                            <m:e>
                              <m:r>
                                <m:rPr>
                                  <m:sty m:val="p"/>
                                </m:rPr>
                                <a:rPr lang="el-GR" sz="1050" b="0" i="1">
                                  <a:solidFill>
                                    <a:schemeClr val="tx1"/>
                                  </a:solidFill>
                                  <a:effectLst/>
                                  <a:latin typeface="Cambria Math"/>
                                </a:rPr>
                                <m:t>λ</m:t>
                              </m:r>
                            </m:e>
                            <m:sup>
                              <m:r>
                                <a:rPr lang="en-US" sz="1050" b="0" i="1">
                                  <a:latin typeface="Cambria Math"/>
                                </a:rPr>
                                <m:t>𝑥</m:t>
                              </m:r>
                            </m:sup>
                          </m:sSup>
                        </m:num>
                        <m:den>
                          <m:r>
                            <a:rPr lang="en-US" sz="1050" b="0" i="1">
                              <a:latin typeface="Cambria Math"/>
                            </a:rPr>
                            <m:t>𝑥</m:t>
                          </m:r>
                          <m:r>
                            <a:rPr lang="en-US" sz="1050" b="0" i="1">
                              <a:latin typeface="Cambria Math"/>
                            </a:rPr>
                            <m:t>!</m:t>
                          </m:r>
                        </m:den>
                      </m:f>
                    </m:oMath>
                  </m:oMathPara>
                </a14:m>
                <a:endParaRPr lang="en-US" sz="1100" dirty="0"/>
              </a:p>
            </p:txBody>
          </p:sp>
        </mc:Choice>
        <mc:Fallback xmlns="">
          <p:sp>
            <p:nvSpPr>
              <p:cNvPr id="5" name="TextBox 2"/>
              <p:cNvSpPr txBox="1">
                <a:spLocks noRot="1" noChangeAspect="1" noMove="1" noResize="1" noEditPoints="1" noAdjustHandles="1" noChangeArrowheads="1" noChangeShapeType="1" noTextEdit="1"/>
              </p:cNvSpPr>
              <p:nvPr/>
            </p:nvSpPr>
            <p:spPr>
              <a:xfrm>
                <a:off x="4286534" y="1295399"/>
                <a:ext cx="2019300" cy="439737"/>
              </a:xfrm>
              <a:prstGeom prst="rect">
                <a:avLst/>
              </a:prstGeom>
              <a:blipFill rotWithShape="1">
                <a:blip r:embed="rId3"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5325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Kolmogorov-Smirnov (K-S) Test</a:t>
            </a:r>
            <a:endParaRPr lang="en-US" b="1" dirty="0"/>
          </a:p>
        </p:txBody>
      </p:sp>
      <p:sp>
        <p:nvSpPr>
          <p:cNvPr id="3" name="Content Placeholder 2"/>
          <p:cNvSpPr>
            <a:spLocks noGrp="1"/>
          </p:cNvSpPr>
          <p:nvPr>
            <p:ph idx="1"/>
          </p:nvPr>
        </p:nvSpPr>
        <p:spPr>
          <a:xfrm>
            <a:off x="152400" y="1295400"/>
            <a:ext cx="8839200" cy="5334000"/>
          </a:xfrm>
        </p:spPr>
        <p:txBody>
          <a:bodyPr>
            <a:normAutofit fontScale="85000" lnSpcReduction="10000"/>
          </a:bodyPr>
          <a:lstStyle/>
          <a:p>
            <a:r>
              <a:rPr lang="en-US" dirty="0" smtClean="0"/>
              <a:t>The method compares an observed set of frequencies to a theoretical frequency distribution. </a:t>
            </a:r>
          </a:p>
          <a:p>
            <a:pPr lvl="1"/>
            <a:r>
              <a:rPr lang="en-US" dirty="0" smtClean="0"/>
              <a:t>In the case of quadrat analysis of point pattern, we test the fit of our observed set of point pattern frequency in quadrats against the random Poisson frequency distribution. </a:t>
            </a:r>
          </a:p>
          <a:p>
            <a:r>
              <a:rPr lang="en-US" dirty="0" smtClean="0"/>
              <a:t>H0: the pattern is random (the observed frequency is of the random Poisson frequency)</a:t>
            </a:r>
          </a:p>
          <a:p>
            <a:r>
              <a:rPr lang="en-US" dirty="0" smtClean="0"/>
              <a:t>Ha: the pattern is NOT random (the observed point pattern frequency is not the random Poisson frequency)</a:t>
            </a:r>
          </a:p>
          <a:p>
            <a:pPr lvl="1"/>
            <a:r>
              <a:rPr lang="en-US" dirty="0" smtClean="0"/>
              <a:t>Does not really distinguish between dispersion and clustering – just random vs. NOT random. To determine whether it’s dispersed or clustered, just look at the pattern if the test shows that the points are NOT random.</a:t>
            </a:r>
            <a:endParaRPr lang="en-US" dirty="0"/>
          </a:p>
          <a:p>
            <a:pPr marL="0" indent="0">
              <a:buNone/>
            </a:pPr>
            <a:endParaRPr lang="en-US" dirty="0"/>
          </a:p>
        </p:txBody>
      </p:sp>
    </p:spTree>
    <p:extLst>
      <p:ext uri="{BB962C8B-B14F-4D97-AF65-F5344CB8AC3E}">
        <p14:creationId xmlns:p14="http://schemas.microsoft.com/office/powerpoint/2010/main" val="1901523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Kolmogorov-Smirnov Test Statistic</a:t>
            </a:r>
            <a:endParaRPr lang="en-US" b="1" dirty="0"/>
          </a:p>
        </p:txBody>
      </p:sp>
      <p:sp>
        <p:nvSpPr>
          <p:cNvPr id="4" name="TextBox 3"/>
          <p:cNvSpPr txBox="1"/>
          <p:nvPr/>
        </p:nvSpPr>
        <p:spPr>
          <a:xfrm>
            <a:off x="304800" y="1524000"/>
            <a:ext cx="8534400" cy="5262979"/>
          </a:xfrm>
          <a:prstGeom prst="rect">
            <a:avLst/>
          </a:prstGeom>
          <a:noFill/>
        </p:spPr>
        <p:txBody>
          <a:bodyPr wrap="square" rtlCol="0">
            <a:spAutoFit/>
          </a:bodyPr>
          <a:lstStyle/>
          <a:p>
            <a:pPr marL="514350" indent="-514350">
              <a:buFont typeface="Arial" pitchFamily="34" charset="0"/>
              <a:buChar char="•"/>
            </a:pPr>
            <a:r>
              <a:rPr lang="en-US" sz="2800" dirty="0" smtClean="0"/>
              <a:t>The test statistic is the largest absolute difference, D, given as D = |C</a:t>
            </a:r>
            <a:r>
              <a:rPr lang="en-US" dirty="0" smtClean="0"/>
              <a:t>o </a:t>
            </a:r>
            <a:r>
              <a:rPr lang="en-US" sz="2800" dirty="0" smtClean="0"/>
              <a:t>- C</a:t>
            </a:r>
            <a:r>
              <a:rPr lang="en-US" dirty="0" smtClean="0"/>
              <a:t>e</a:t>
            </a:r>
            <a:r>
              <a:rPr lang="en-US" sz="2800" dirty="0" smtClean="0"/>
              <a:t>| where C</a:t>
            </a:r>
            <a:r>
              <a:rPr lang="en-US" dirty="0" smtClean="0"/>
              <a:t>o</a:t>
            </a:r>
            <a:r>
              <a:rPr lang="en-US" sz="2800" dirty="0" smtClean="0"/>
              <a:t> and C</a:t>
            </a:r>
            <a:r>
              <a:rPr lang="en-US" dirty="0" smtClean="0"/>
              <a:t>e</a:t>
            </a:r>
            <a:r>
              <a:rPr lang="en-US" sz="2800" dirty="0" smtClean="0"/>
              <a:t> are the </a:t>
            </a:r>
            <a:r>
              <a:rPr lang="en-US" sz="2800" dirty="0"/>
              <a:t>observed </a:t>
            </a:r>
            <a:r>
              <a:rPr lang="en-US" sz="2800" dirty="0" smtClean="0"/>
              <a:t>and expected cumulative proportions for each value of x 				(</a:t>
            </a:r>
            <a:r>
              <a:rPr lang="en-US" sz="2800" b="1" i="1" dirty="0" smtClean="0">
                <a:solidFill>
                  <a:srgbClr val="FF0000"/>
                </a:solidFill>
              </a:rPr>
              <a:t>Show in Excel</a:t>
            </a:r>
            <a:r>
              <a:rPr lang="en-US" sz="2800" dirty="0" smtClean="0"/>
              <a:t>)</a:t>
            </a:r>
          </a:p>
          <a:p>
            <a:pPr marL="514350" indent="-514350">
              <a:buFont typeface="Arial" pitchFamily="34" charset="0"/>
              <a:buChar char="•"/>
            </a:pPr>
            <a:r>
              <a:rPr lang="en-US" sz="2800" dirty="0" smtClean="0"/>
              <a:t>The computed test statistic </a:t>
            </a:r>
            <a:r>
              <a:rPr lang="en-US" sz="2800" i="1" dirty="0" smtClean="0"/>
              <a:t>D</a:t>
            </a:r>
            <a:r>
              <a:rPr lang="en-US" sz="2800" dirty="0" smtClean="0"/>
              <a:t> is compared to the critical value of </a:t>
            </a:r>
            <a:r>
              <a:rPr lang="en-US" sz="2800" i="1" dirty="0" smtClean="0"/>
              <a:t>D </a:t>
            </a:r>
            <a:r>
              <a:rPr lang="en-US" sz="2800" dirty="0" smtClean="0"/>
              <a:t>obtained from a special Kolmogorov-Smirnov table. </a:t>
            </a:r>
          </a:p>
          <a:p>
            <a:pPr marL="971550" lvl="1" indent="-514350">
              <a:buFont typeface="Arial" pitchFamily="34" charset="0"/>
              <a:buChar char="•"/>
            </a:pPr>
            <a:r>
              <a:rPr lang="en-US" sz="2800" dirty="0" smtClean="0"/>
              <a:t>The value of the critical value depends on the level of significance, </a:t>
            </a:r>
            <a:r>
              <a:rPr lang="el-GR" sz="2800" i="1" dirty="0" smtClean="0"/>
              <a:t>α</a:t>
            </a:r>
            <a:r>
              <a:rPr lang="en-US" sz="2800" i="1" dirty="0" smtClean="0"/>
              <a:t> </a:t>
            </a:r>
            <a:r>
              <a:rPr lang="en-US" sz="2800" dirty="0" smtClean="0"/>
              <a:t>(0.05 for us), and degrees of freedom, </a:t>
            </a:r>
            <a:r>
              <a:rPr lang="el-GR" sz="2800" i="1" dirty="0" smtClean="0"/>
              <a:t>ν</a:t>
            </a:r>
            <a:r>
              <a:rPr lang="en-US" sz="2800" dirty="0" smtClean="0"/>
              <a:t>. </a:t>
            </a:r>
          </a:p>
          <a:p>
            <a:pPr marL="1428750" lvl="2" indent="-514350">
              <a:buFont typeface="Arial" pitchFamily="34" charset="0"/>
              <a:buChar char="•"/>
            </a:pPr>
            <a:r>
              <a:rPr lang="en-US" sz="2800" dirty="0" smtClean="0"/>
              <a:t>Here, the degrees of freedom, </a:t>
            </a:r>
            <a:r>
              <a:rPr lang="el-GR" sz="2800" i="1" dirty="0" smtClean="0"/>
              <a:t>ν</a:t>
            </a:r>
            <a:r>
              <a:rPr lang="en-US" sz="2800" dirty="0"/>
              <a:t> </a:t>
            </a:r>
            <a:r>
              <a:rPr lang="en-US" sz="2800" dirty="0" smtClean="0"/>
              <a:t>is the sum of the observed frequencies (# of quadrats).</a:t>
            </a:r>
            <a:endParaRPr lang="en-US" sz="2800" dirty="0"/>
          </a:p>
        </p:txBody>
      </p:sp>
    </p:spTree>
    <p:extLst>
      <p:ext uri="{BB962C8B-B14F-4D97-AF65-F5344CB8AC3E}">
        <p14:creationId xmlns:p14="http://schemas.microsoft.com/office/powerpoint/2010/main" val="836973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9570"/>
            <a:ext cx="6553200" cy="732430"/>
          </a:xfrm>
        </p:spPr>
        <p:txBody>
          <a:bodyPr>
            <a:noAutofit/>
          </a:bodyPr>
          <a:lstStyle/>
          <a:p>
            <a:r>
              <a:rPr lang="en-US" sz="3200" b="1" dirty="0" smtClean="0"/>
              <a:t>Kolmogorov-Smirnov Test in Practice</a:t>
            </a:r>
            <a:endParaRPr lang="en-US" sz="3200" b="1" dirty="0"/>
          </a:p>
        </p:txBody>
      </p:sp>
      <p:graphicFrame>
        <p:nvGraphicFramePr>
          <p:cNvPr id="4" name="Table 3"/>
          <p:cNvGraphicFramePr>
            <a:graphicFrameLocks noGrp="1"/>
          </p:cNvGraphicFramePr>
          <p:nvPr>
            <p:extLst>
              <p:ext uri="{D42A27DB-BD31-4B8C-83A1-F6EECF244321}">
                <p14:modId xmlns:p14="http://schemas.microsoft.com/office/powerpoint/2010/main" val="674121869"/>
              </p:ext>
            </p:extLst>
          </p:nvPr>
        </p:nvGraphicFramePr>
        <p:xfrm>
          <a:off x="12510" y="228600"/>
          <a:ext cx="2349690" cy="6627087"/>
        </p:xfrm>
        <a:graphic>
          <a:graphicData uri="http://schemas.openxmlformats.org/drawingml/2006/table">
            <a:tbl>
              <a:tblPr>
                <a:tableStyleId>{5C22544A-7EE6-4342-B048-85BDC9FD1C3A}</a:tableStyleId>
              </a:tblPr>
              <a:tblGrid>
                <a:gridCol w="201402"/>
                <a:gridCol w="440708"/>
                <a:gridCol w="633436"/>
                <a:gridCol w="537072"/>
                <a:gridCol w="537072"/>
              </a:tblGrid>
              <a:tr h="156068">
                <a:tc rowSpan="2" gridSpan="2">
                  <a:txBody>
                    <a:bodyPr/>
                    <a:lstStyle/>
                    <a:p>
                      <a:pPr algn="ctr" fontAlgn="b"/>
                      <a:endParaRPr lang="en-US" sz="1400" b="0" i="0" u="none" strike="noStrike" dirty="0">
                        <a:solidFill>
                          <a:srgbClr val="000000"/>
                        </a:solidFill>
                        <a:effectLst/>
                        <a:latin typeface="Calibri"/>
                      </a:endParaRPr>
                    </a:p>
                  </a:txBody>
                  <a:tcPr marL="7803" marR="7803" marT="7803" marB="0" anchor="b"/>
                </a:tc>
                <a:tc rowSpan="2" hMerge="1">
                  <a:txBody>
                    <a:bodyPr/>
                    <a:lstStyle/>
                    <a:p>
                      <a:endParaRPr lang="en-US"/>
                    </a:p>
                  </a:txBody>
                  <a:tcPr/>
                </a:tc>
                <a:tc gridSpan="3">
                  <a:txBody>
                    <a:bodyPr/>
                    <a:lstStyle/>
                    <a:p>
                      <a:pPr algn="ctr" fontAlgn="ctr"/>
                      <a:r>
                        <a:rPr lang="el-GR" sz="1400" u="sng" strike="noStrike" dirty="0">
                          <a:effectLst/>
                        </a:rPr>
                        <a:t>α</a:t>
                      </a:r>
                      <a:endParaRPr lang="el-GR" sz="1400" b="1" i="0" u="sng" strike="noStrike" dirty="0">
                        <a:solidFill>
                          <a:srgbClr val="000000"/>
                        </a:solidFill>
                        <a:effectLst/>
                        <a:latin typeface="Calibri"/>
                      </a:endParaRPr>
                    </a:p>
                  </a:txBody>
                  <a:tcPr marL="7803" marR="7803" marT="7803" marB="0" anchor="ctr"/>
                </a:tc>
                <a:tc hMerge="1">
                  <a:txBody>
                    <a:bodyPr/>
                    <a:lstStyle/>
                    <a:p>
                      <a:endParaRPr lang="en-US"/>
                    </a:p>
                  </a:txBody>
                  <a:tcPr/>
                </a:tc>
                <a:tc hMerge="1">
                  <a:txBody>
                    <a:bodyPr/>
                    <a:lstStyle/>
                    <a:p>
                      <a:endParaRPr lang="en-US"/>
                    </a:p>
                  </a:txBody>
                  <a:tcPr/>
                </a:tc>
              </a:tr>
              <a:tr h="156068">
                <a:tc gridSpan="2" vMerge="1">
                  <a:txBody>
                    <a:bodyPr/>
                    <a:lstStyle/>
                    <a:p>
                      <a:endParaRPr lang="en-US"/>
                    </a:p>
                  </a:txBody>
                  <a:tcPr/>
                </a:tc>
                <a:tc hMerge="1" vMerge="1">
                  <a:txBody>
                    <a:bodyPr/>
                    <a:lstStyle/>
                    <a:p>
                      <a:endParaRPr lang="en-US"/>
                    </a:p>
                  </a:txBody>
                  <a:tcPr/>
                </a:tc>
                <a:tc>
                  <a:txBody>
                    <a:bodyPr/>
                    <a:lstStyle/>
                    <a:p>
                      <a:pPr algn="ctr" fontAlgn="ctr"/>
                      <a:r>
                        <a:rPr lang="en-US" sz="1400" u="sng" strike="noStrike" dirty="0">
                          <a:effectLst/>
                        </a:rPr>
                        <a:t>0.01</a:t>
                      </a:r>
                      <a:endParaRPr lang="en-US" sz="1400" b="1" i="0" u="sng" strike="noStrike" dirty="0">
                        <a:solidFill>
                          <a:srgbClr val="000000"/>
                        </a:solidFill>
                        <a:effectLst/>
                        <a:latin typeface="Calibri"/>
                      </a:endParaRPr>
                    </a:p>
                  </a:txBody>
                  <a:tcPr marL="7803" marR="7803" marT="7803" marB="0" anchor="ctr"/>
                </a:tc>
                <a:tc>
                  <a:txBody>
                    <a:bodyPr/>
                    <a:lstStyle/>
                    <a:p>
                      <a:pPr algn="ctr" fontAlgn="ctr"/>
                      <a:r>
                        <a:rPr lang="en-US" sz="1400" u="sng" strike="noStrike" dirty="0">
                          <a:solidFill>
                            <a:srgbClr val="FF0000"/>
                          </a:solidFill>
                          <a:effectLst/>
                        </a:rPr>
                        <a:t>0.05</a:t>
                      </a:r>
                      <a:endParaRPr lang="en-US" sz="1400" b="1" i="0" u="sng" strike="noStrike" dirty="0">
                        <a:solidFill>
                          <a:srgbClr val="FF0000"/>
                        </a:solidFill>
                        <a:effectLst/>
                        <a:latin typeface="Calibri"/>
                      </a:endParaRPr>
                    </a:p>
                  </a:txBody>
                  <a:tcPr marL="7803" marR="7803" marT="7803" marB="0" anchor="ctr"/>
                </a:tc>
                <a:tc>
                  <a:txBody>
                    <a:bodyPr/>
                    <a:lstStyle/>
                    <a:p>
                      <a:pPr algn="ctr" fontAlgn="ctr"/>
                      <a:r>
                        <a:rPr lang="en-US" sz="1400" u="sng" strike="noStrike" dirty="0">
                          <a:effectLst/>
                        </a:rPr>
                        <a:t>0.1</a:t>
                      </a:r>
                      <a:endParaRPr lang="en-US" sz="1400" b="1" i="0" u="sng" strike="noStrike" dirty="0">
                        <a:solidFill>
                          <a:srgbClr val="000000"/>
                        </a:solidFill>
                        <a:effectLst/>
                        <a:latin typeface="Calibri"/>
                      </a:endParaRPr>
                    </a:p>
                  </a:txBody>
                  <a:tcPr marL="7803" marR="7803" marT="7803" marB="0" anchor="ctr"/>
                </a:tc>
              </a:tr>
              <a:tr h="156068">
                <a:tc rowSpan="27">
                  <a:txBody>
                    <a:bodyPr/>
                    <a:lstStyle/>
                    <a:p>
                      <a:pPr algn="ctr" fontAlgn="ctr"/>
                      <a:r>
                        <a:rPr lang="el-GR" sz="1400" u="sng" strike="noStrike">
                          <a:effectLst/>
                        </a:rPr>
                        <a:t>ν (# </a:t>
                      </a:r>
                      <a:r>
                        <a:rPr lang="en-US" sz="1400" u="sng" strike="noStrike">
                          <a:effectLst/>
                        </a:rPr>
                        <a:t>of quadrats)</a:t>
                      </a:r>
                      <a:endParaRPr lang="en-US" sz="1400" b="1" i="0" u="sng" strike="noStrike">
                        <a:solidFill>
                          <a:srgbClr val="000000"/>
                        </a:solidFill>
                        <a:effectLst/>
                        <a:latin typeface="Calibri"/>
                      </a:endParaRPr>
                    </a:p>
                  </a:txBody>
                  <a:tcPr marL="7803" marR="7803" marT="7803" marB="0" vert="vert270" anchor="ctr"/>
                </a:tc>
                <a:tc>
                  <a:txBody>
                    <a:bodyPr/>
                    <a:lstStyle/>
                    <a:p>
                      <a:pPr algn="ctr" fontAlgn="ctr"/>
                      <a:r>
                        <a:rPr lang="en-US" sz="1400" u="sng" strike="noStrike">
                          <a:effectLst/>
                        </a:rPr>
                        <a:t>1</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0.995</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0.975</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0.95</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2</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0.929</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0.842</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0.776</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3</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0.828</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0.708</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dirty="0">
                          <a:effectLst/>
                        </a:rPr>
                        <a:t>0.642</a:t>
                      </a:r>
                      <a:endParaRPr lang="en-US" sz="1400" b="0" i="0" u="none" strike="noStrike" dirty="0">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4</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0.733</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0.624</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0.564</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5</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0.669</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0.565</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0.51</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6</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0.618</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0.521</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0.47</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7</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0.577</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0.486</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0.438</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8</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0.543</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0.457</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0.411</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9</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0.514</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0.432</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0.388</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10</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0.48</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0.41</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0.368</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11</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0.468</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0.391</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0.352</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12</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0.45</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0.375</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0.338</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13</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0.433</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0.361</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0.325</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14</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0.418</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0.349</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0.314</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15</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0.404</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0.338</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0.304</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16</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0.392</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0.328</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0.295</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17</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0.381</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0.318</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0.286</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18</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0.371</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0.309</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0.278</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19</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0.363</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0.301</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0.272</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20</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0.356</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0.294</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0.264</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25</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0.32</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0.27</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0.24</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30</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0.29</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0.24</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0.22</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35</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0.27</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0.23</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a:effectLst/>
                        </a:rPr>
                        <a:t>0.21</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40</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0.25</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a:solidFill>
                            <a:srgbClr val="FF0000"/>
                          </a:solidFill>
                          <a:effectLst/>
                        </a:rPr>
                        <a:t>0.21</a:t>
                      </a:r>
                      <a:endParaRPr lang="en-US" sz="1400" b="0" i="0" u="none" strike="noStrike">
                        <a:solidFill>
                          <a:srgbClr val="FF0000"/>
                        </a:solidFill>
                        <a:effectLst/>
                        <a:latin typeface="Calibri"/>
                      </a:endParaRPr>
                    </a:p>
                  </a:txBody>
                  <a:tcPr marL="7803" marR="7803" marT="7803" marB="0" anchor="ctr"/>
                </a:tc>
                <a:tc>
                  <a:txBody>
                    <a:bodyPr/>
                    <a:lstStyle/>
                    <a:p>
                      <a:pPr algn="ctr" fontAlgn="ctr"/>
                      <a:r>
                        <a:rPr lang="en-US" sz="1400" u="none" strike="noStrike" dirty="0">
                          <a:effectLst/>
                        </a:rPr>
                        <a:t>0.19</a:t>
                      </a:r>
                      <a:endParaRPr lang="en-US" sz="1400" b="0" i="0" u="none" strike="noStrike" dirty="0">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45</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0.24</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0.2</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dirty="0">
                          <a:effectLst/>
                        </a:rPr>
                        <a:t>0.18</a:t>
                      </a:r>
                      <a:endParaRPr lang="en-US" sz="1400" b="0" i="0" u="none" strike="noStrike" dirty="0">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50</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n-US" sz="1400" u="none" strike="noStrike">
                          <a:effectLst/>
                        </a:rPr>
                        <a:t>0.23</a:t>
                      </a:r>
                      <a:endParaRPr lang="en-US" sz="1400" b="0" i="0" u="none" strike="noStrike">
                        <a:solidFill>
                          <a:srgbClr val="000000"/>
                        </a:solidFill>
                        <a:effectLst/>
                        <a:latin typeface="Calibri"/>
                      </a:endParaRPr>
                    </a:p>
                  </a:txBody>
                  <a:tcPr marL="7803" marR="7803" marT="7803" marB="0" anchor="ctr"/>
                </a:tc>
                <a:tc>
                  <a:txBody>
                    <a:bodyPr/>
                    <a:lstStyle/>
                    <a:p>
                      <a:pPr algn="ctr" fontAlgn="ctr"/>
                      <a:r>
                        <a:rPr lang="en-US" sz="1400" u="none" strike="noStrike" dirty="0">
                          <a:solidFill>
                            <a:srgbClr val="FF0000"/>
                          </a:solidFill>
                          <a:effectLst/>
                        </a:rPr>
                        <a:t>0.19</a:t>
                      </a:r>
                      <a:endParaRPr lang="en-US" sz="1400" b="0" i="0" u="none" strike="noStrike" dirty="0">
                        <a:solidFill>
                          <a:srgbClr val="FF0000"/>
                        </a:solidFill>
                        <a:effectLst/>
                        <a:latin typeface="Calibri"/>
                      </a:endParaRPr>
                    </a:p>
                  </a:txBody>
                  <a:tcPr marL="7803" marR="7803" marT="7803" marB="0" anchor="ctr"/>
                </a:tc>
                <a:tc>
                  <a:txBody>
                    <a:bodyPr/>
                    <a:lstStyle/>
                    <a:p>
                      <a:pPr algn="ctr" fontAlgn="ctr"/>
                      <a:r>
                        <a:rPr lang="en-US" sz="1400" u="none" strike="noStrike">
                          <a:effectLst/>
                        </a:rPr>
                        <a:t>0.17</a:t>
                      </a:r>
                      <a:endParaRPr lang="en-US" sz="1400" b="0" i="0" u="none" strike="noStrike">
                        <a:solidFill>
                          <a:srgbClr val="000000"/>
                        </a:solidFill>
                        <a:effectLst/>
                        <a:latin typeface="Calibri"/>
                      </a:endParaRPr>
                    </a:p>
                  </a:txBody>
                  <a:tcPr marL="7803" marR="7803" marT="7803" marB="0" anchor="ctr"/>
                </a:tc>
              </a:tr>
              <a:tr h="156068">
                <a:tc vMerge="1">
                  <a:txBody>
                    <a:bodyPr/>
                    <a:lstStyle/>
                    <a:p>
                      <a:endParaRPr lang="en-US"/>
                    </a:p>
                  </a:txBody>
                  <a:tcPr/>
                </a:tc>
                <a:tc>
                  <a:txBody>
                    <a:bodyPr/>
                    <a:lstStyle/>
                    <a:p>
                      <a:pPr algn="ctr" fontAlgn="ctr"/>
                      <a:r>
                        <a:rPr lang="en-US" sz="1400" u="sng" strike="noStrike">
                          <a:effectLst/>
                        </a:rPr>
                        <a:t>51+</a:t>
                      </a:r>
                      <a:endParaRPr lang="en-US" sz="1400" b="1" i="0" u="sng" strike="noStrike">
                        <a:solidFill>
                          <a:srgbClr val="000000"/>
                        </a:solidFill>
                        <a:effectLst/>
                        <a:latin typeface="Calibri"/>
                      </a:endParaRPr>
                    </a:p>
                  </a:txBody>
                  <a:tcPr marL="7803" marR="7803" marT="7803" marB="0" anchor="ctr"/>
                </a:tc>
                <a:tc>
                  <a:txBody>
                    <a:bodyPr/>
                    <a:lstStyle/>
                    <a:p>
                      <a:pPr algn="ctr" fontAlgn="ctr"/>
                      <a:r>
                        <a:rPr lang="el-GR" sz="1400" u="none" strike="noStrike" dirty="0" smtClean="0">
                          <a:effectLst/>
                        </a:rPr>
                        <a:t>1.63/</a:t>
                      </a:r>
                      <a:endParaRPr lang="en-US" sz="1400" u="none" strike="noStrike" dirty="0" smtClean="0">
                        <a:effectLst/>
                      </a:endParaRPr>
                    </a:p>
                    <a:p>
                      <a:pPr algn="ctr" fontAlgn="ctr"/>
                      <a:r>
                        <a:rPr lang="en-US" sz="1400" u="none" strike="noStrike" dirty="0" err="1" smtClean="0">
                          <a:effectLst/>
                        </a:rPr>
                        <a:t>sqrt</a:t>
                      </a:r>
                      <a:r>
                        <a:rPr lang="en-US" sz="1400" u="none" strike="noStrike" dirty="0" smtClean="0">
                          <a:effectLst/>
                        </a:rPr>
                        <a:t>(</a:t>
                      </a:r>
                      <a:r>
                        <a:rPr lang="el-GR" sz="1400" u="none" strike="noStrike" dirty="0" smtClean="0">
                          <a:effectLst/>
                        </a:rPr>
                        <a:t>ν</a:t>
                      </a:r>
                      <a:r>
                        <a:rPr lang="en-US" sz="1400" u="none" strike="noStrike" dirty="0" smtClean="0">
                          <a:effectLst/>
                        </a:rPr>
                        <a:t>)</a:t>
                      </a:r>
                      <a:endParaRPr lang="el-GR" sz="1400" b="0" i="0" u="none" strike="noStrike" dirty="0">
                        <a:solidFill>
                          <a:srgbClr val="000000"/>
                        </a:solidFill>
                        <a:effectLst/>
                        <a:latin typeface="Calibri"/>
                      </a:endParaRPr>
                    </a:p>
                  </a:txBody>
                  <a:tcPr marL="7803" marR="7803" marT="78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l-GR" sz="1400" b="1" u="none" strike="noStrike" dirty="0" smtClean="0">
                          <a:solidFill>
                            <a:srgbClr val="FF0000"/>
                          </a:solidFill>
                          <a:effectLst/>
                        </a:rPr>
                        <a:t>1.36/</a:t>
                      </a:r>
                      <a:r>
                        <a:rPr lang="en-US" sz="1400" b="1" u="none" strike="noStrike" dirty="0" smtClean="0">
                          <a:solidFill>
                            <a:srgbClr val="FF0000"/>
                          </a:solidFill>
                          <a:effectLst/>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US" sz="1400" b="1" u="none" strike="noStrike" dirty="0" err="1" smtClean="0">
                          <a:solidFill>
                            <a:srgbClr val="FF0000"/>
                          </a:solidFill>
                          <a:effectLst/>
                        </a:rPr>
                        <a:t>sqrt</a:t>
                      </a:r>
                      <a:r>
                        <a:rPr lang="en-US" sz="1400" b="1" u="none" strike="noStrike" dirty="0" smtClean="0">
                          <a:solidFill>
                            <a:srgbClr val="FF0000"/>
                          </a:solidFill>
                          <a:effectLst/>
                        </a:rPr>
                        <a:t>(</a:t>
                      </a:r>
                      <a:r>
                        <a:rPr lang="el-GR" sz="1400" b="1" u="none" strike="noStrike" dirty="0" smtClean="0">
                          <a:solidFill>
                            <a:srgbClr val="FF0000"/>
                          </a:solidFill>
                          <a:effectLst/>
                        </a:rPr>
                        <a:t>ν</a:t>
                      </a:r>
                      <a:r>
                        <a:rPr lang="en-US" sz="1400" b="1" u="none" strike="noStrike" dirty="0" smtClean="0">
                          <a:solidFill>
                            <a:srgbClr val="FF0000"/>
                          </a:solidFill>
                          <a:effectLst/>
                        </a:rPr>
                        <a:t>)</a:t>
                      </a:r>
                      <a:endParaRPr lang="el-GR" sz="1400" b="1" i="0" u="none" strike="noStrike" dirty="0" smtClean="0">
                        <a:solidFill>
                          <a:srgbClr val="FF0000"/>
                        </a:solidFill>
                        <a:effectLst/>
                        <a:latin typeface="+mn-lt"/>
                      </a:endParaRPr>
                    </a:p>
                  </a:txBody>
                  <a:tcPr marL="7803" marR="7803" marT="7803" marB="0" anchor="ctr"/>
                </a:tc>
                <a:tc>
                  <a:txBody>
                    <a:bodyPr/>
                    <a:lstStyle/>
                    <a:p>
                      <a:pPr algn="ctr" fontAlgn="ctr"/>
                      <a:r>
                        <a:rPr lang="el-GR" sz="1400" u="none" strike="noStrike" dirty="0" smtClean="0">
                          <a:effectLst/>
                        </a:rPr>
                        <a:t>1.22/</a:t>
                      </a:r>
                      <a:r>
                        <a:rPr lang="en-US" sz="1400" u="none" strike="noStrike" dirty="0" smtClean="0">
                          <a:effectLst/>
                        </a:rPr>
                        <a:t> </a:t>
                      </a:r>
                      <a:r>
                        <a:rPr lang="en-US" sz="1400" u="none" strike="noStrike" dirty="0" err="1" smtClean="0">
                          <a:effectLst/>
                        </a:rPr>
                        <a:t>sqrt</a:t>
                      </a:r>
                      <a:r>
                        <a:rPr lang="en-US" sz="1400" u="none" strike="noStrike" dirty="0" smtClean="0">
                          <a:effectLst/>
                        </a:rPr>
                        <a:t>(</a:t>
                      </a:r>
                      <a:r>
                        <a:rPr lang="el-GR" sz="1400" u="none" strike="noStrike" dirty="0" smtClean="0">
                          <a:effectLst/>
                        </a:rPr>
                        <a:t>ν</a:t>
                      </a:r>
                      <a:r>
                        <a:rPr lang="en-US" sz="1400" u="none" strike="noStrike" dirty="0" smtClean="0">
                          <a:effectLst/>
                        </a:rPr>
                        <a:t>)</a:t>
                      </a:r>
                      <a:endParaRPr lang="el-GR" sz="1400" b="0" i="0" u="none" strike="noStrike" dirty="0">
                        <a:solidFill>
                          <a:srgbClr val="000000"/>
                        </a:solidFill>
                        <a:effectLst/>
                        <a:latin typeface="Calibri"/>
                      </a:endParaRPr>
                    </a:p>
                  </a:txBody>
                  <a:tcPr marL="7803" marR="7803" marT="7803" marB="0" anchor="ctr"/>
                </a:tc>
              </a:tr>
            </a:tbl>
          </a:graphicData>
        </a:graphic>
      </p:graphicFrame>
      <p:sp>
        <p:nvSpPr>
          <p:cNvPr id="5" name="TextBox 4"/>
          <p:cNvSpPr txBox="1"/>
          <p:nvPr/>
        </p:nvSpPr>
        <p:spPr>
          <a:xfrm>
            <a:off x="2362200" y="685800"/>
            <a:ext cx="6629400" cy="6186309"/>
          </a:xfrm>
          <a:prstGeom prst="rect">
            <a:avLst/>
          </a:prstGeom>
          <a:noFill/>
        </p:spPr>
        <p:txBody>
          <a:bodyPr wrap="square" rtlCol="0">
            <a:spAutoFit/>
          </a:bodyPr>
          <a:lstStyle/>
          <a:p>
            <a:r>
              <a:rPr lang="en-US" b="1" i="1" dirty="0" smtClean="0"/>
              <a:t>Recall: </a:t>
            </a:r>
          </a:p>
          <a:p>
            <a:r>
              <a:rPr lang="en-US" b="1" i="1" dirty="0" smtClean="0"/>
              <a:t>H0</a:t>
            </a:r>
            <a:r>
              <a:rPr lang="en-US" dirty="0"/>
              <a:t>: the pattern is </a:t>
            </a:r>
            <a:r>
              <a:rPr lang="en-US" dirty="0" smtClean="0"/>
              <a:t>random; </a:t>
            </a:r>
            <a:r>
              <a:rPr lang="en-US" b="1" i="1" dirty="0" smtClean="0"/>
              <a:t>Ha</a:t>
            </a:r>
            <a:r>
              <a:rPr lang="en-US" dirty="0"/>
              <a:t>: the pattern is NOT </a:t>
            </a:r>
            <a:r>
              <a:rPr lang="en-US" dirty="0" smtClean="0"/>
              <a:t>random</a:t>
            </a:r>
          </a:p>
          <a:p>
            <a:endParaRPr lang="en-US" dirty="0" smtClean="0"/>
          </a:p>
          <a:p>
            <a:r>
              <a:rPr lang="en-US" b="1" i="1" dirty="0" smtClean="0"/>
              <a:t>Test procedure: </a:t>
            </a:r>
          </a:p>
          <a:p>
            <a:r>
              <a:rPr lang="en-US" dirty="0" smtClean="0"/>
              <a:t>1. Using the table to the left, calculate the critical value.  In our case, we have 54 quadrats, meaning that </a:t>
            </a:r>
            <a:r>
              <a:rPr lang="el-GR" dirty="0" smtClean="0"/>
              <a:t>ν</a:t>
            </a:r>
            <a:r>
              <a:rPr lang="en-US" dirty="0" smtClean="0"/>
              <a:t> = 54 &gt; 50. When </a:t>
            </a:r>
            <a:r>
              <a:rPr lang="el-GR" dirty="0" smtClean="0"/>
              <a:t>α</a:t>
            </a:r>
            <a:r>
              <a:rPr lang="en-US" dirty="0" smtClean="0"/>
              <a:t> = 0.05, the critical value is 1.36/</a:t>
            </a:r>
            <a:r>
              <a:rPr lang="en-US" dirty="0" err="1" smtClean="0"/>
              <a:t>sqrt</a:t>
            </a:r>
            <a:r>
              <a:rPr lang="en-US" dirty="0" smtClean="0"/>
              <a:t>(</a:t>
            </a:r>
            <a:r>
              <a:rPr lang="el-GR" dirty="0" smtClean="0"/>
              <a:t>ν</a:t>
            </a:r>
            <a:r>
              <a:rPr lang="en-US" dirty="0" smtClean="0"/>
              <a:t>) = 1.36/</a:t>
            </a:r>
            <a:r>
              <a:rPr lang="en-US" dirty="0" err="1" smtClean="0"/>
              <a:t>sqrt</a:t>
            </a:r>
            <a:r>
              <a:rPr lang="en-US" dirty="0" smtClean="0"/>
              <a:t>(54) = 0.185.  (</a:t>
            </a:r>
            <a:r>
              <a:rPr lang="en-US" b="1" i="1" dirty="0" smtClean="0">
                <a:solidFill>
                  <a:srgbClr val="FF0000"/>
                </a:solidFill>
              </a:rPr>
              <a:t>Show in Excel</a:t>
            </a:r>
            <a:r>
              <a:rPr lang="en-US" dirty="0" smtClean="0"/>
              <a:t>)</a:t>
            </a:r>
          </a:p>
          <a:p>
            <a:r>
              <a:rPr lang="en-US" dirty="0" smtClean="0"/>
              <a:t>2. Calculate the largest absolute difference D as on slide 20 (last 3 columns). Basically, subtract the observed cumulative proportion from the expected cumulative proportion, take the absolute value of the differences, and find the maximum value.  In our case, the largest absolute difference D is 0.1537</a:t>
            </a:r>
            <a:r>
              <a:rPr lang="en-US" dirty="0" smtClean="0">
                <a:solidFill>
                  <a:srgbClr val="000000"/>
                </a:solidFill>
              </a:rPr>
              <a:t> (when the observed number of points per cell is 2) (</a:t>
            </a:r>
            <a:r>
              <a:rPr lang="en-US" b="1" i="1" dirty="0" smtClean="0">
                <a:solidFill>
                  <a:srgbClr val="FF0000"/>
                </a:solidFill>
              </a:rPr>
              <a:t>Show in Excel</a:t>
            </a:r>
            <a:r>
              <a:rPr lang="en-US" dirty="0" smtClean="0">
                <a:solidFill>
                  <a:srgbClr val="000000"/>
                </a:solidFill>
              </a:rPr>
              <a:t>)</a:t>
            </a:r>
          </a:p>
          <a:p>
            <a:r>
              <a:rPr lang="en-US" dirty="0" smtClean="0">
                <a:solidFill>
                  <a:srgbClr val="000000"/>
                </a:solidFill>
              </a:rPr>
              <a:t>3. Compare the result in 1 to the result in 2 above (i.e., compare the critical value to the largest absolute difference.</a:t>
            </a:r>
          </a:p>
          <a:p>
            <a:pPr lvl="1"/>
            <a:r>
              <a:rPr lang="en-US" dirty="0" smtClean="0">
                <a:solidFill>
                  <a:srgbClr val="000000"/>
                </a:solidFill>
              </a:rPr>
              <a:t>-- </a:t>
            </a:r>
            <a:r>
              <a:rPr lang="en-US" dirty="0">
                <a:solidFill>
                  <a:srgbClr val="000000"/>
                </a:solidFill>
              </a:rPr>
              <a:t>	If the critical value is larger than </a:t>
            </a:r>
            <a:r>
              <a:rPr lang="en-US" dirty="0" smtClean="0">
                <a:solidFill>
                  <a:srgbClr val="000000"/>
                </a:solidFill>
              </a:rPr>
              <a:t>the calculated </a:t>
            </a:r>
            <a:r>
              <a:rPr lang="en-US" dirty="0">
                <a:solidFill>
                  <a:srgbClr val="000000"/>
                </a:solidFill>
              </a:rPr>
              <a:t>largest </a:t>
            </a:r>
            <a:r>
              <a:rPr lang="en-US" dirty="0" smtClean="0">
                <a:solidFill>
                  <a:srgbClr val="000000"/>
                </a:solidFill>
              </a:rPr>
              <a:t>	absolute difference</a:t>
            </a:r>
            <a:r>
              <a:rPr lang="en-US" dirty="0">
                <a:solidFill>
                  <a:srgbClr val="000000"/>
                </a:solidFill>
              </a:rPr>
              <a:t>, fail to reject H0 for </a:t>
            </a:r>
            <a:r>
              <a:rPr lang="en-US" dirty="0" smtClean="0">
                <a:solidFill>
                  <a:srgbClr val="000000"/>
                </a:solidFill>
              </a:rPr>
              <a:t>Ha.</a:t>
            </a:r>
          </a:p>
          <a:p>
            <a:pPr lvl="1"/>
            <a:r>
              <a:rPr lang="en-US" dirty="0" smtClean="0">
                <a:solidFill>
                  <a:srgbClr val="000000"/>
                </a:solidFill>
              </a:rPr>
              <a:t>--	If the critical value is smaller than the calculated largest 	absolute difference, reject H0 for Ha.</a:t>
            </a:r>
          </a:p>
          <a:p>
            <a:r>
              <a:rPr lang="en-US" dirty="0" smtClean="0">
                <a:solidFill>
                  <a:srgbClr val="000000"/>
                </a:solidFill>
              </a:rPr>
              <a:t>Here: Critical value = 0.185 &gt; largest absolute difference D = 0.1537. </a:t>
            </a:r>
          </a:p>
          <a:p>
            <a:r>
              <a:rPr lang="en-US" dirty="0" smtClean="0">
                <a:solidFill>
                  <a:srgbClr val="000000"/>
                </a:solidFill>
              </a:rPr>
              <a:t>So we fail to reject H0 for Ha, meaning that we cannot say that we observe a pattern that’s significantly different from a random one. </a:t>
            </a:r>
            <a:endParaRPr lang="el-GR" dirty="0">
              <a:solidFill>
                <a:srgbClr val="000000"/>
              </a:solidFill>
            </a:endParaRPr>
          </a:p>
        </p:txBody>
      </p:sp>
      <p:sp>
        <p:nvSpPr>
          <p:cNvPr id="6" name="TextBox 5"/>
          <p:cNvSpPr txBox="1"/>
          <p:nvPr/>
        </p:nvSpPr>
        <p:spPr>
          <a:xfrm>
            <a:off x="0" y="14490"/>
            <a:ext cx="2209800" cy="307777"/>
          </a:xfrm>
          <a:prstGeom prst="rect">
            <a:avLst/>
          </a:prstGeom>
          <a:noFill/>
        </p:spPr>
        <p:txBody>
          <a:bodyPr wrap="square" rtlCol="0">
            <a:spAutoFit/>
          </a:bodyPr>
          <a:lstStyle/>
          <a:p>
            <a:pPr algn="ctr"/>
            <a:r>
              <a:rPr lang="en-US" sz="1400" b="1" u="sng" dirty="0" smtClean="0"/>
              <a:t>K-S Critical Values</a:t>
            </a:r>
            <a:endParaRPr lang="en-US" sz="1400" b="1" u="sng" dirty="0"/>
          </a:p>
        </p:txBody>
      </p:sp>
    </p:spTree>
    <p:extLst>
      <p:ext uri="{BB962C8B-B14F-4D97-AF65-F5344CB8AC3E}">
        <p14:creationId xmlns:p14="http://schemas.microsoft.com/office/powerpoint/2010/main" val="3020306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b="1" dirty="0" smtClean="0"/>
              <a:t>Doing it with R</a:t>
            </a:r>
            <a:endParaRPr lang="en-US" b="1" dirty="0"/>
          </a:p>
        </p:txBody>
      </p:sp>
      <p:sp>
        <p:nvSpPr>
          <p:cNvPr id="3" name="Content Placeholder 2"/>
          <p:cNvSpPr>
            <a:spLocks noGrp="1"/>
          </p:cNvSpPr>
          <p:nvPr>
            <p:ph idx="1"/>
          </p:nvPr>
        </p:nvSpPr>
        <p:spPr>
          <a:xfrm>
            <a:off x="0" y="1143000"/>
            <a:ext cx="9144000" cy="5486400"/>
          </a:xfrm>
        </p:spPr>
        <p:txBody>
          <a:bodyPr numCol="2">
            <a:noAutofit/>
          </a:bodyPr>
          <a:lstStyle/>
          <a:p>
            <a:pPr marL="0" indent="0">
              <a:buNone/>
            </a:pPr>
            <a:r>
              <a:rPr lang="en-US" sz="2000" dirty="0">
                <a:solidFill>
                  <a:schemeClr val="tx2">
                    <a:lumMod val="60000"/>
                    <a:lumOff val="40000"/>
                  </a:schemeClr>
                </a:solidFill>
              </a:rPr>
              <a:t>#LOAD THE FOLLOWING PACKAGES THE FIRST TIME YOU USE R:</a:t>
            </a:r>
          </a:p>
          <a:p>
            <a:pPr marL="0" indent="0">
              <a:buNone/>
            </a:pPr>
            <a:r>
              <a:rPr lang="en-US" sz="2000" dirty="0" err="1"/>
              <a:t>install.packages</a:t>
            </a:r>
            <a:r>
              <a:rPr lang="en-US" sz="2000" dirty="0"/>
              <a:t>("ISLR")</a:t>
            </a:r>
          </a:p>
          <a:p>
            <a:pPr marL="0" indent="0">
              <a:buNone/>
            </a:pPr>
            <a:r>
              <a:rPr lang="en-US" sz="2000" dirty="0" err="1"/>
              <a:t>install.packages</a:t>
            </a:r>
            <a:r>
              <a:rPr lang="en-US" sz="2000" dirty="0"/>
              <a:t>("</a:t>
            </a:r>
            <a:r>
              <a:rPr lang="en-US" sz="2000" dirty="0" err="1"/>
              <a:t>sp</a:t>
            </a:r>
            <a:r>
              <a:rPr lang="en-US" sz="2000" dirty="0"/>
              <a:t>")</a:t>
            </a:r>
          </a:p>
          <a:p>
            <a:pPr marL="0" indent="0">
              <a:buNone/>
            </a:pPr>
            <a:r>
              <a:rPr lang="en-US" sz="2000" dirty="0" err="1"/>
              <a:t>install.packages</a:t>
            </a:r>
            <a:r>
              <a:rPr lang="en-US" sz="2000" dirty="0"/>
              <a:t>("MASS")</a:t>
            </a:r>
          </a:p>
          <a:p>
            <a:pPr marL="0" indent="0">
              <a:buNone/>
            </a:pPr>
            <a:r>
              <a:rPr lang="en-US" sz="2000" dirty="0" err="1"/>
              <a:t>install.packages</a:t>
            </a:r>
            <a:r>
              <a:rPr lang="en-US" sz="2000" dirty="0"/>
              <a:t>("</a:t>
            </a:r>
            <a:r>
              <a:rPr lang="en-US" sz="2000" dirty="0" err="1"/>
              <a:t>spatstat</a:t>
            </a:r>
            <a:r>
              <a:rPr lang="en-US" sz="2000" dirty="0"/>
              <a:t>")</a:t>
            </a:r>
          </a:p>
          <a:p>
            <a:pPr marL="0" indent="0">
              <a:buNone/>
            </a:pPr>
            <a:r>
              <a:rPr lang="en-US" sz="2000" dirty="0" err="1"/>
              <a:t>install.packages</a:t>
            </a:r>
            <a:r>
              <a:rPr lang="en-US" sz="2000" dirty="0"/>
              <a:t>("spatial")</a:t>
            </a:r>
          </a:p>
          <a:p>
            <a:pPr marL="0" indent="0">
              <a:buNone/>
            </a:pPr>
            <a:r>
              <a:rPr lang="en-US" sz="2000" dirty="0" err="1"/>
              <a:t>install.packages</a:t>
            </a:r>
            <a:r>
              <a:rPr lang="en-US" sz="2000" dirty="0"/>
              <a:t>("</a:t>
            </a:r>
            <a:r>
              <a:rPr lang="en-US" sz="2000" dirty="0" err="1"/>
              <a:t>maptools</a:t>
            </a:r>
            <a:r>
              <a:rPr lang="en-US" sz="2000" dirty="0"/>
              <a:t>")</a:t>
            </a:r>
          </a:p>
          <a:p>
            <a:pPr marL="0" indent="0">
              <a:buNone/>
            </a:pPr>
            <a:r>
              <a:rPr lang="en-US" sz="2000" dirty="0" err="1"/>
              <a:t>install.packages</a:t>
            </a:r>
            <a:r>
              <a:rPr lang="en-US" sz="2000" dirty="0"/>
              <a:t>("</a:t>
            </a:r>
            <a:r>
              <a:rPr lang="en-US" sz="2000" dirty="0" err="1"/>
              <a:t>ppp</a:t>
            </a:r>
            <a:r>
              <a:rPr lang="en-US" sz="2000" dirty="0"/>
              <a:t>")</a:t>
            </a:r>
          </a:p>
          <a:p>
            <a:pPr marL="0" indent="0">
              <a:buNone/>
            </a:pPr>
            <a:r>
              <a:rPr lang="en-US" sz="2000" dirty="0" err="1"/>
              <a:t>install.packages</a:t>
            </a:r>
            <a:r>
              <a:rPr lang="en-US" sz="2000" dirty="0"/>
              <a:t>("fossil")</a:t>
            </a:r>
          </a:p>
          <a:p>
            <a:pPr marL="0" indent="0">
              <a:buNone/>
            </a:pPr>
            <a:r>
              <a:rPr lang="en-US" sz="2000" dirty="0" err="1"/>
              <a:t>install.packages</a:t>
            </a:r>
            <a:r>
              <a:rPr lang="en-US" sz="2000" dirty="0"/>
              <a:t>("</a:t>
            </a:r>
            <a:r>
              <a:rPr lang="en-US" sz="2000" dirty="0" err="1"/>
              <a:t>adehabitatHR</a:t>
            </a:r>
            <a:r>
              <a:rPr lang="en-US" sz="2000" dirty="0"/>
              <a:t>")</a:t>
            </a:r>
          </a:p>
          <a:p>
            <a:pPr marL="0" indent="0">
              <a:buNone/>
            </a:pPr>
            <a:r>
              <a:rPr lang="en-US" sz="2000" dirty="0" err="1"/>
              <a:t>install.packages</a:t>
            </a:r>
            <a:r>
              <a:rPr lang="en-US" sz="2000" dirty="0"/>
              <a:t>("</a:t>
            </a:r>
            <a:r>
              <a:rPr lang="en-US" sz="2000" dirty="0" err="1"/>
              <a:t>gdata</a:t>
            </a:r>
            <a:r>
              <a:rPr lang="en-US" sz="2000" dirty="0"/>
              <a:t>")</a:t>
            </a:r>
          </a:p>
          <a:p>
            <a:pPr marL="0" indent="0">
              <a:buNone/>
            </a:pPr>
            <a:r>
              <a:rPr lang="en-US" sz="2000" dirty="0" err="1"/>
              <a:t>install.packages</a:t>
            </a:r>
            <a:r>
              <a:rPr lang="en-US" sz="2000" dirty="0"/>
              <a:t>("raster")</a:t>
            </a:r>
          </a:p>
          <a:p>
            <a:pPr marL="0" indent="0">
              <a:buNone/>
            </a:pPr>
            <a:r>
              <a:rPr lang="en-US" sz="2000" dirty="0" err="1"/>
              <a:t>install.packages</a:t>
            </a:r>
            <a:r>
              <a:rPr lang="en-US" sz="2000" dirty="0"/>
              <a:t>("</a:t>
            </a:r>
            <a:r>
              <a:rPr lang="en-US" sz="2000" dirty="0" err="1"/>
              <a:t>rgdal</a:t>
            </a:r>
            <a:r>
              <a:rPr lang="en-US" sz="2000" dirty="0"/>
              <a:t>")</a:t>
            </a:r>
          </a:p>
          <a:p>
            <a:pPr marL="0" indent="0">
              <a:buNone/>
            </a:pPr>
            <a:r>
              <a:rPr lang="en-US" sz="2000" dirty="0" err="1"/>
              <a:t>install.packages</a:t>
            </a:r>
            <a:r>
              <a:rPr lang="en-US" sz="2000" dirty="0"/>
              <a:t>("</a:t>
            </a:r>
            <a:r>
              <a:rPr lang="en-US" sz="2000" dirty="0" err="1"/>
              <a:t>geostatsp</a:t>
            </a:r>
            <a:r>
              <a:rPr lang="en-US" sz="2000" dirty="0" smtClean="0"/>
              <a:t>")</a:t>
            </a:r>
            <a:endParaRPr lang="en-US" sz="2000" dirty="0"/>
          </a:p>
          <a:p>
            <a:pPr marL="0" indent="0">
              <a:buNone/>
            </a:pPr>
            <a:r>
              <a:rPr lang="en-US" sz="2000" dirty="0"/>
              <a:t>library(graphics)</a:t>
            </a:r>
          </a:p>
          <a:p>
            <a:pPr marL="0" indent="0">
              <a:buNone/>
            </a:pPr>
            <a:r>
              <a:rPr lang="en-US" sz="2000" dirty="0"/>
              <a:t>library(</a:t>
            </a:r>
            <a:r>
              <a:rPr lang="en-US" sz="2000" dirty="0" err="1"/>
              <a:t>maptools</a:t>
            </a:r>
            <a:r>
              <a:rPr lang="en-US" sz="2000" dirty="0"/>
              <a:t>)</a:t>
            </a:r>
          </a:p>
          <a:p>
            <a:pPr marL="0" indent="0">
              <a:buNone/>
            </a:pPr>
            <a:r>
              <a:rPr lang="en-US" sz="2000" dirty="0"/>
              <a:t>library(</a:t>
            </a:r>
            <a:r>
              <a:rPr lang="en-US" sz="2000" dirty="0" err="1"/>
              <a:t>spatstat</a:t>
            </a:r>
            <a:r>
              <a:rPr lang="en-US" sz="2000" dirty="0"/>
              <a:t>)</a:t>
            </a:r>
          </a:p>
          <a:p>
            <a:pPr marL="0" indent="0">
              <a:buNone/>
            </a:pPr>
            <a:r>
              <a:rPr lang="en-US" sz="2000" dirty="0"/>
              <a:t>library(</a:t>
            </a:r>
            <a:r>
              <a:rPr lang="en-US" sz="2000" dirty="0" err="1"/>
              <a:t>sp</a:t>
            </a:r>
            <a:r>
              <a:rPr lang="en-US" sz="2000" dirty="0"/>
              <a:t>)</a:t>
            </a:r>
          </a:p>
          <a:p>
            <a:pPr marL="0" indent="0">
              <a:buNone/>
            </a:pPr>
            <a:r>
              <a:rPr lang="en-US" sz="2000" dirty="0"/>
              <a:t>library(fossil)</a:t>
            </a:r>
          </a:p>
          <a:p>
            <a:pPr marL="0" indent="0">
              <a:buNone/>
            </a:pPr>
            <a:r>
              <a:rPr lang="en-US" sz="2000" dirty="0"/>
              <a:t>library(spatial)</a:t>
            </a:r>
          </a:p>
          <a:p>
            <a:pPr marL="0" indent="0">
              <a:buNone/>
            </a:pPr>
            <a:r>
              <a:rPr lang="en-US" sz="2000" dirty="0"/>
              <a:t>library(</a:t>
            </a:r>
            <a:r>
              <a:rPr lang="en-US" sz="2000" dirty="0" err="1"/>
              <a:t>adehabitatHR</a:t>
            </a:r>
            <a:r>
              <a:rPr lang="en-US" sz="2000" dirty="0"/>
              <a:t>)</a:t>
            </a:r>
          </a:p>
          <a:p>
            <a:pPr marL="0" indent="0">
              <a:buNone/>
            </a:pPr>
            <a:r>
              <a:rPr lang="en-US" sz="2000" dirty="0"/>
              <a:t>library(</a:t>
            </a:r>
            <a:r>
              <a:rPr lang="en-US" sz="2000" dirty="0" err="1"/>
              <a:t>gdata</a:t>
            </a:r>
            <a:r>
              <a:rPr lang="en-US" sz="2000" dirty="0"/>
              <a:t>)</a:t>
            </a:r>
          </a:p>
          <a:p>
            <a:pPr marL="0" indent="0">
              <a:buNone/>
            </a:pPr>
            <a:r>
              <a:rPr lang="en-US" sz="2000" dirty="0"/>
              <a:t>library(raster)</a:t>
            </a:r>
          </a:p>
          <a:p>
            <a:pPr marL="0" indent="0">
              <a:buNone/>
            </a:pPr>
            <a:r>
              <a:rPr lang="en-US" sz="2000" dirty="0"/>
              <a:t>library(</a:t>
            </a:r>
            <a:r>
              <a:rPr lang="en-US" sz="2000" dirty="0" err="1"/>
              <a:t>rgdal</a:t>
            </a:r>
            <a:r>
              <a:rPr lang="en-US" sz="2000" dirty="0"/>
              <a:t>)</a:t>
            </a:r>
          </a:p>
          <a:p>
            <a:pPr marL="0" indent="0">
              <a:buNone/>
            </a:pPr>
            <a:r>
              <a:rPr lang="en-US" sz="2000" dirty="0"/>
              <a:t>library(</a:t>
            </a:r>
            <a:r>
              <a:rPr lang="en-US" sz="2000" dirty="0" err="1"/>
              <a:t>geostatsp</a:t>
            </a:r>
            <a:r>
              <a:rPr lang="en-US" sz="2000" dirty="0"/>
              <a:t>)</a:t>
            </a:r>
          </a:p>
          <a:p>
            <a:endParaRPr lang="en-US" sz="2000" dirty="0"/>
          </a:p>
          <a:p>
            <a:pPr marL="0" indent="0">
              <a:buNone/>
            </a:pPr>
            <a:r>
              <a:rPr lang="en-US" sz="2000" dirty="0">
                <a:solidFill>
                  <a:schemeClr val="tx2">
                    <a:lumMod val="60000"/>
                    <a:lumOff val="40000"/>
                  </a:schemeClr>
                </a:solidFill>
              </a:rPr>
              <a:t>#Setting working directory</a:t>
            </a:r>
          </a:p>
          <a:p>
            <a:pPr marL="0" indent="0">
              <a:buNone/>
            </a:pPr>
            <a:r>
              <a:rPr lang="en-US" sz="2000" dirty="0" err="1"/>
              <a:t>setwd</a:t>
            </a:r>
            <a:r>
              <a:rPr lang="en-US" sz="2000" dirty="0"/>
              <a:t>("C</a:t>
            </a:r>
            <a:r>
              <a:rPr lang="en-US" sz="2000" dirty="0" smtClean="0"/>
              <a:t>:/</a:t>
            </a:r>
            <a:r>
              <a:rPr lang="en-US" sz="2000" dirty="0"/>
              <a:t>CPLN 671 - Statistics and Data Mining/Point Pattern </a:t>
            </a:r>
            <a:r>
              <a:rPr lang="en-US" sz="2000" dirty="0" smtClean="0"/>
              <a:t>Analysis")</a:t>
            </a:r>
            <a:endParaRPr lang="en-US" sz="2000" dirty="0"/>
          </a:p>
          <a:p>
            <a:endParaRPr lang="en-US" sz="1400" dirty="0"/>
          </a:p>
        </p:txBody>
      </p:sp>
    </p:spTree>
    <p:extLst>
      <p:ext uri="{BB962C8B-B14F-4D97-AF65-F5344CB8AC3E}">
        <p14:creationId xmlns:p14="http://schemas.microsoft.com/office/powerpoint/2010/main" val="3126996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304800" y="1371600"/>
            <a:ext cx="8458200" cy="5486400"/>
          </a:xfrm>
        </p:spPr>
        <p:txBody>
          <a:bodyPr/>
          <a:lstStyle/>
          <a:p>
            <a:r>
              <a:rPr lang="en-US" sz="2400" dirty="0" smtClean="0">
                <a:latin typeface="Calibri" pitchFamily="34" charset="0"/>
              </a:rPr>
              <a:t>Let X denote the number of deer sighted by a Yellowstone park ranger on a given day. Suppose that X has a Poisson distribution with λ = 4.5. Since λ is the expected value of the Poisson </a:t>
            </a:r>
            <a:r>
              <a:rPr lang="en-US" sz="2400" dirty="0" err="1" smtClean="0">
                <a:latin typeface="Calibri" pitchFamily="34" charset="0"/>
              </a:rPr>
              <a:t>rv</a:t>
            </a:r>
            <a:r>
              <a:rPr lang="en-US" sz="2400" dirty="0" smtClean="0">
                <a:latin typeface="Calibri" pitchFamily="34" charset="0"/>
              </a:rPr>
              <a:t>, on average, the number of deer seen per day will be 4.5. What is the probability that on a randomly chosen day, the ranger will have seen exactly 5 deer when λ = 4.5?</a:t>
            </a:r>
          </a:p>
          <a:p>
            <a:r>
              <a:rPr lang="en-US" sz="2400" dirty="0" smtClean="0">
                <a:latin typeface="Calibri" pitchFamily="34" charset="0"/>
              </a:rPr>
              <a:t>Answer:</a:t>
            </a:r>
          </a:p>
          <a:p>
            <a:endParaRPr lang="en-US" sz="2400" dirty="0" smtClean="0">
              <a:latin typeface="Calibri" pitchFamily="34" charset="0"/>
            </a:endParaRPr>
          </a:p>
          <a:p>
            <a:endParaRPr lang="en-US" sz="2400" dirty="0" smtClean="0">
              <a:latin typeface="Calibri" pitchFamily="34" charset="0"/>
            </a:endParaRPr>
          </a:p>
          <a:p>
            <a:r>
              <a:rPr lang="en-US" sz="2400" dirty="0" smtClean="0">
                <a:latin typeface="Calibri" pitchFamily="34" charset="0"/>
              </a:rPr>
              <a:t>This can be done in Excel. Enter: ‘=POISSON(x, </a:t>
            </a:r>
            <a:r>
              <a:rPr lang="en-US" sz="2400" dirty="0" err="1" smtClean="0">
                <a:latin typeface="Calibri" pitchFamily="34" charset="0"/>
              </a:rPr>
              <a:t>λ,FALSE</a:t>
            </a:r>
            <a:r>
              <a:rPr lang="en-US" sz="2400" dirty="0" smtClean="0">
                <a:latin typeface="Calibri" pitchFamily="34" charset="0"/>
              </a:rPr>
              <a:t>)’</a:t>
            </a:r>
            <a:endParaRPr lang="en-US" sz="1800" dirty="0" smtClean="0">
              <a:latin typeface="Calibri" pitchFamily="34" charset="0"/>
            </a:endParaRPr>
          </a:p>
          <a:p>
            <a:pPr lvl="1"/>
            <a:r>
              <a:rPr lang="en-US" sz="2000" dirty="0" smtClean="0">
                <a:latin typeface="Calibri" pitchFamily="34" charset="0"/>
              </a:rPr>
              <a:t>Here: =POISSON(5,4.5,FALSE)		</a:t>
            </a:r>
            <a:r>
              <a:rPr lang="en-US" sz="2000" i="1" dirty="0" smtClean="0">
                <a:solidFill>
                  <a:srgbClr val="CC3300"/>
                </a:solidFill>
                <a:latin typeface="Calibri" pitchFamily="34" charset="0"/>
              </a:rPr>
              <a:t>yields 0.1708</a:t>
            </a:r>
            <a:endParaRPr lang="en-US" sz="1600" dirty="0" smtClean="0">
              <a:solidFill>
                <a:srgbClr val="CC3300"/>
              </a:solidFill>
              <a:latin typeface="Calibri" pitchFamily="34" charset="0"/>
            </a:endParaRPr>
          </a:p>
        </p:txBody>
      </p:sp>
      <p:sp>
        <p:nvSpPr>
          <p:cNvPr id="1741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7413" name="Object 6"/>
          <p:cNvGraphicFramePr>
            <a:graphicFrameLocks noChangeAspect="1"/>
          </p:cNvGraphicFramePr>
          <p:nvPr/>
        </p:nvGraphicFramePr>
        <p:xfrm>
          <a:off x="1905000" y="4191000"/>
          <a:ext cx="3124200" cy="692150"/>
        </p:xfrm>
        <a:graphic>
          <a:graphicData uri="http://schemas.openxmlformats.org/presentationml/2006/ole">
            <mc:AlternateContent xmlns:mc="http://schemas.openxmlformats.org/markup-compatibility/2006">
              <mc:Choice xmlns:v="urn:schemas-microsoft-com:vml" Requires="v">
                <p:oleObj spid="_x0000_s6174" name="Equation" r:id="rId4" imgW="1930400" imgH="431800" progId="Equation.3">
                  <p:embed/>
                </p:oleObj>
              </mc:Choice>
              <mc:Fallback>
                <p:oleObj name="Equation" r:id="rId4" imgW="19304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191000"/>
                        <a:ext cx="3124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Poisson Distribution – An Example</a:t>
            </a:r>
            <a:endParaRPr lang="en-US" b="1" dirty="0"/>
          </a:p>
        </p:txBody>
      </p:sp>
    </p:spTree>
    <p:extLst>
      <p:ext uri="{BB962C8B-B14F-4D97-AF65-F5344CB8AC3E}">
        <p14:creationId xmlns:p14="http://schemas.microsoft.com/office/powerpoint/2010/main" val="9740873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1"/>
            <a:ext cx="9123528" cy="5867400"/>
          </a:xfrm>
        </p:spPr>
        <p:txBody>
          <a:bodyPr numCol="2">
            <a:noAutofit/>
          </a:bodyPr>
          <a:lstStyle/>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Reading Polygon </a:t>
            </a:r>
            <a:r>
              <a:rPr lang="en-US" sz="1600" dirty="0" err="1">
                <a:solidFill>
                  <a:schemeClr val="tx2">
                    <a:lumMod val="60000"/>
                    <a:lumOff val="40000"/>
                  </a:schemeClr>
                </a:solidFill>
              </a:rPr>
              <a:t>Boundary.shp</a:t>
            </a:r>
            <a:r>
              <a:rPr lang="en-US" sz="1600" dirty="0">
                <a:solidFill>
                  <a:schemeClr val="tx2">
                    <a:lumMod val="60000"/>
                    <a:lumOff val="40000"/>
                  </a:schemeClr>
                </a:solidFill>
              </a:rPr>
              <a:t> </a:t>
            </a:r>
            <a:r>
              <a:rPr lang="en-US" sz="1600" dirty="0" smtClean="0">
                <a:solidFill>
                  <a:schemeClr val="tx2">
                    <a:lumMod val="60000"/>
                    <a:lumOff val="40000"/>
                  </a:schemeClr>
                </a:solidFill>
              </a:rPr>
              <a:t>file</a:t>
            </a:r>
            <a:endParaRPr lang="en-US" sz="1600" dirty="0">
              <a:solidFill>
                <a:schemeClr val="tx2">
                  <a:lumMod val="60000"/>
                  <a:lumOff val="40000"/>
                </a:schemeClr>
              </a:solidFill>
            </a:endParaRPr>
          </a:p>
          <a:p>
            <a:pPr marL="0" indent="0">
              <a:buNone/>
            </a:pPr>
            <a:r>
              <a:rPr lang="en-US" sz="1600" dirty="0"/>
              <a:t>Boundary &lt;- </a:t>
            </a:r>
            <a:r>
              <a:rPr lang="en-US" sz="1600" dirty="0" err="1"/>
              <a:t>readShapePoly</a:t>
            </a:r>
            <a:r>
              <a:rPr lang="en-US" sz="1600" dirty="0"/>
              <a:t>("</a:t>
            </a:r>
            <a:r>
              <a:rPr lang="en-US" sz="1600" dirty="0" err="1"/>
              <a:t>Boundary.shp</a:t>
            </a:r>
            <a:r>
              <a:rPr lang="en-US" sz="1600" dirty="0"/>
              <a:t>")</a:t>
            </a:r>
          </a:p>
          <a:p>
            <a:endParaRPr lang="en-US" sz="1600" dirty="0"/>
          </a:p>
          <a:p>
            <a:pPr marL="0" indent="0">
              <a:buNone/>
            </a:pPr>
            <a:r>
              <a:rPr lang="en-US" sz="1600" dirty="0">
                <a:solidFill>
                  <a:schemeClr val="tx2">
                    <a:lumMod val="60000"/>
                    <a:lumOff val="40000"/>
                  </a:schemeClr>
                </a:solidFill>
              </a:rPr>
              <a:t>#Class "</a:t>
            </a:r>
            <a:r>
              <a:rPr lang="en-US" sz="1600" dirty="0" err="1">
                <a:solidFill>
                  <a:schemeClr val="tx2">
                    <a:lumMod val="60000"/>
                    <a:lumOff val="40000"/>
                  </a:schemeClr>
                </a:solidFill>
              </a:rPr>
              <a:t>SpatialPolygons</a:t>
            </a:r>
            <a:r>
              <a:rPr lang="en-US" sz="1600" dirty="0">
                <a:solidFill>
                  <a:schemeClr val="tx2">
                    <a:lumMod val="60000"/>
                    <a:lumOff val="40000"/>
                  </a:schemeClr>
                </a:solidFill>
              </a:rPr>
              <a:t>" holds polygon topology (without attributes)</a:t>
            </a:r>
          </a:p>
          <a:p>
            <a:pPr marL="0" indent="0">
              <a:buNone/>
            </a:pPr>
            <a:r>
              <a:rPr lang="en-US" sz="1600" dirty="0" err="1"/>
              <a:t>BoundaryPolygons</a:t>
            </a:r>
            <a:r>
              <a:rPr lang="en-US" sz="1600" dirty="0"/>
              <a:t> &lt;- as(Boundary, "</a:t>
            </a:r>
            <a:r>
              <a:rPr lang="en-US" sz="1600" dirty="0" err="1"/>
              <a:t>SpatialPolygons</a:t>
            </a:r>
            <a:r>
              <a:rPr lang="en-US" sz="1600" dirty="0"/>
              <a:t>")</a:t>
            </a:r>
          </a:p>
          <a:p>
            <a:endParaRPr lang="en-US" sz="1600" dirty="0"/>
          </a:p>
          <a:p>
            <a:pPr marL="0" indent="0">
              <a:buNone/>
            </a:pPr>
            <a:r>
              <a:rPr lang="en-US" sz="1600" dirty="0">
                <a:solidFill>
                  <a:schemeClr val="tx2">
                    <a:lumMod val="60000"/>
                    <a:lumOff val="40000"/>
                  </a:schemeClr>
                </a:solidFill>
              </a:rPr>
              <a:t>#The class "</a:t>
            </a:r>
            <a:r>
              <a:rPr lang="en-US" sz="1600" dirty="0" err="1">
                <a:solidFill>
                  <a:schemeClr val="tx2">
                    <a:lumMod val="60000"/>
                    <a:lumOff val="40000"/>
                  </a:schemeClr>
                </a:solidFill>
              </a:rPr>
              <a:t>owin</a:t>
            </a:r>
            <a:r>
              <a:rPr lang="en-US" sz="1600" dirty="0">
                <a:solidFill>
                  <a:schemeClr val="tx2">
                    <a:lumMod val="60000"/>
                    <a:lumOff val="40000"/>
                  </a:schemeClr>
                </a:solidFill>
              </a:rPr>
              <a:t>" is a way of specifying the observation window for a point pattern.</a:t>
            </a:r>
          </a:p>
          <a:p>
            <a:pPr marL="0" indent="0">
              <a:buNone/>
            </a:pPr>
            <a:r>
              <a:rPr lang="en-US" sz="1600" dirty="0" err="1"/>
              <a:t>BoundaryPolygonsOW</a:t>
            </a:r>
            <a:r>
              <a:rPr lang="en-US" sz="1600" dirty="0"/>
              <a:t>&lt;- as(</a:t>
            </a:r>
            <a:r>
              <a:rPr lang="en-US" sz="1600" dirty="0" err="1"/>
              <a:t>BoundaryPolygons</a:t>
            </a:r>
            <a:r>
              <a:rPr lang="en-US" sz="1600" dirty="0"/>
              <a:t>, "</a:t>
            </a:r>
            <a:r>
              <a:rPr lang="en-US" sz="1600" dirty="0" err="1"/>
              <a:t>owin</a:t>
            </a:r>
            <a:r>
              <a:rPr lang="en-US" sz="1600" dirty="0"/>
              <a:t>")</a:t>
            </a:r>
          </a:p>
          <a:p>
            <a:endParaRPr lang="en-US" sz="1600" dirty="0"/>
          </a:p>
          <a:p>
            <a:pPr marL="0" indent="0">
              <a:buNone/>
            </a:pPr>
            <a:r>
              <a:rPr lang="en-US" sz="1600" dirty="0">
                <a:solidFill>
                  <a:schemeClr val="tx2">
                    <a:lumMod val="60000"/>
                    <a:lumOff val="40000"/>
                  </a:schemeClr>
                </a:solidFill>
              </a:rPr>
              <a:t>#Plotting the Boundary Window</a:t>
            </a:r>
          </a:p>
          <a:p>
            <a:pPr marL="0" indent="0">
              <a:buNone/>
            </a:pPr>
            <a:r>
              <a:rPr lang="en-US" sz="1600" dirty="0"/>
              <a:t>plot(</a:t>
            </a:r>
            <a:r>
              <a:rPr lang="en-US" sz="1600" dirty="0" err="1"/>
              <a:t>BoundaryPolygonsOW</a:t>
            </a:r>
            <a:r>
              <a:rPr lang="en-US" sz="1600" dirty="0"/>
              <a:t>)</a:t>
            </a:r>
          </a:p>
          <a:p>
            <a:pPr marL="0" indent="0">
              <a:buNone/>
            </a:pPr>
            <a:r>
              <a:rPr lang="en-US" sz="1600" dirty="0"/>
              <a:t>title(main = "Point Pattern Analysis")</a:t>
            </a:r>
          </a:p>
          <a:p>
            <a:endParaRPr lang="en-US" sz="1600" dirty="0"/>
          </a:p>
          <a:p>
            <a:pPr marL="0" indent="0">
              <a:buNone/>
            </a:pPr>
            <a:r>
              <a:rPr lang="en-US" sz="1600" dirty="0">
                <a:solidFill>
                  <a:schemeClr val="tx2">
                    <a:lumMod val="60000"/>
                    <a:lumOff val="40000"/>
                  </a:schemeClr>
                </a:solidFill>
              </a:rPr>
              <a:t>#Reading in the file with the </a:t>
            </a:r>
            <a:r>
              <a:rPr lang="en-US" sz="1600" dirty="0" smtClean="0">
                <a:solidFill>
                  <a:schemeClr val="tx2">
                    <a:lumMod val="60000"/>
                    <a:lumOff val="40000"/>
                  </a:schemeClr>
                </a:solidFill>
              </a:rPr>
              <a:t>points  (point locations have been slightly edited from GPS shapefile)</a:t>
            </a:r>
            <a:endParaRPr lang="en-US" sz="1600" dirty="0">
              <a:solidFill>
                <a:schemeClr val="tx2">
                  <a:lumMod val="60000"/>
                  <a:lumOff val="40000"/>
                </a:schemeClr>
              </a:solidFill>
            </a:endParaRPr>
          </a:p>
          <a:p>
            <a:pPr marL="0" indent="0">
              <a:buNone/>
            </a:pPr>
            <a:r>
              <a:rPr lang="en-US" sz="1600" dirty="0" err="1"/>
              <a:t>Pts</a:t>
            </a:r>
            <a:r>
              <a:rPr lang="en-US" sz="1600" dirty="0"/>
              <a:t> &lt;- </a:t>
            </a:r>
            <a:r>
              <a:rPr lang="en-US" sz="1600" dirty="0" err="1"/>
              <a:t>read.table</a:t>
            </a:r>
            <a:r>
              <a:rPr lang="en-US" sz="1600" dirty="0"/>
              <a:t>("Quadrat Points.txt", header=T, </a:t>
            </a:r>
            <a:r>
              <a:rPr lang="en-US" sz="1600" dirty="0" err="1"/>
              <a:t>sep</a:t>
            </a:r>
            <a:r>
              <a:rPr lang="en-US" sz="1600" dirty="0"/>
              <a:t>="\t", </a:t>
            </a:r>
            <a:r>
              <a:rPr lang="en-US" sz="1600" dirty="0" err="1"/>
              <a:t>colClasses</a:t>
            </a:r>
            <a:r>
              <a:rPr lang="en-US" sz="1600" dirty="0"/>
              <a:t> = c("X"="double"))</a:t>
            </a:r>
          </a:p>
          <a:p>
            <a:pPr marL="0" indent="0">
              <a:buNone/>
            </a:pPr>
            <a:endParaRPr lang="en-US" sz="1600" dirty="0" smtClean="0"/>
          </a:p>
          <a:p>
            <a:pPr marL="0" indent="0">
              <a:buNone/>
            </a:pPr>
            <a:r>
              <a:rPr lang="en-US" sz="1600" dirty="0" err="1" smtClean="0"/>
              <a:t>pp</a:t>
            </a:r>
            <a:r>
              <a:rPr lang="en-US" sz="1600" dirty="0" smtClean="0"/>
              <a:t> </a:t>
            </a:r>
            <a:r>
              <a:rPr lang="en-US" sz="1600" dirty="0"/>
              <a:t>&lt;- </a:t>
            </a:r>
            <a:r>
              <a:rPr lang="en-US" sz="1600" dirty="0" err="1"/>
              <a:t>ppp</a:t>
            </a:r>
            <a:r>
              <a:rPr lang="en-US" sz="1600" dirty="0"/>
              <a:t>(</a:t>
            </a:r>
            <a:r>
              <a:rPr lang="en-US" sz="1600" dirty="0" err="1"/>
              <a:t>Pts$X</a:t>
            </a:r>
            <a:r>
              <a:rPr lang="en-US" sz="1600" dirty="0"/>
              <a:t>, </a:t>
            </a:r>
            <a:r>
              <a:rPr lang="en-US" sz="1600" dirty="0" err="1"/>
              <a:t>Pts$Y</a:t>
            </a:r>
            <a:r>
              <a:rPr lang="en-US" sz="1600" dirty="0"/>
              <a:t>, window=</a:t>
            </a:r>
            <a:r>
              <a:rPr lang="en-US" sz="1600" dirty="0" err="1"/>
              <a:t>BoundaryPolygonsOW</a:t>
            </a:r>
            <a:r>
              <a:rPr lang="en-US" sz="1600" dirty="0"/>
              <a:t>)</a:t>
            </a:r>
          </a:p>
          <a:p>
            <a:pPr marL="0" indent="0">
              <a:buNone/>
            </a:pPr>
            <a:endParaRPr lang="en-US" sz="1600" dirty="0" smtClean="0"/>
          </a:p>
          <a:p>
            <a:pPr marL="0" indent="0">
              <a:buNone/>
            </a:pPr>
            <a:r>
              <a:rPr lang="en-US" sz="1600" dirty="0">
                <a:solidFill>
                  <a:schemeClr val="tx2">
                    <a:lumMod val="60000"/>
                    <a:lumOff val="40000"/>
                  </a:schemeClr>
                </a:solidFill>
              </a:rPr>
              <a:t>#Now let's plot the points and the Boundary.</a:t>
            </a:r>
          </a:p>
          <a:p>
            <a:pPr marL="0" indent="0">
              <a:buNone/>
            </a:pPr>
            <a:r>
              <a:rPr lang="en-US" sz="1600" dirty="0"/>
              <a:t>plot(</a:t>
            </a:r>
            <a:r>
              <a:rPr lang="en-US" sz="1600" dirty="0" err="1"/>
              <a:t>pp</a:t>
            </a:r>
            <a:r>
              <a:rPr lang="en-US" sz="1600" dirty="0"/>
              <a:t>)</a:t>
            </a:r>
          </a:p>
          <a:p>
            <a:pPr marL="0" indent="0">
              <a:buNone/>
            </a:pPr>
            <a:r>
              <a:rPr lang="en-US" sz="1600" dirty="0"/>
              <a:t>title(main = "Point Pattern Analysis</a:t>
            </a:r>
            <a:r>
              <a:rPr lang="en-US" sz="1600" dirty="0" smtClean="0"/>
              <a:t>")</a:t>
            </a:r>
          </a:p>
          <a:p>
            <a:pPr marL="0" indent="0">
              <a:buNone/>
            </a:pPr>
            <a:endParaRPr lang="en-US" sz="1600" dirty="0"/>
          </a:p>
          <a:p>
            <a:pPr marL="0" indent="0">
              <a:buNone/>
            </a:pPr>
            <a:r>
              <a:rPr lang="en-US" sz="1600" dirty="0">
                <a:solidFill>
                  <a:schemeClr val="tx2">
                    <a:lumMod val="60000"/>
                    <a:lumOff val="40000"/>
                  </a:schemeClr>
                </a:solidFill>
              </a:rPr>
              <a:t>#In the slides, we figured out that the approximate length of each quadrat (cell) should </a:t>
            </a:r>
            <a:r>
              <a:rPr lang="en-US" sz="1600" dirty="0" smtClean="0">
                <a:solidFill>
                  <a:schemeClr val="tx2">
                    <a:lumMod val="60000"/>
                    <a:lumOff val="40000"/>
                  </a:schemeClr>
                </a:solidFill>
              </a:rPr>
              <a:t>be #</a:t>
            </a:r>
            <a:r>
              <a:rPr lang="en-US" sz="1600" dirty="0">
                <a:solidFill>
                  <a:schemeClr val="tx2">
                    <a:lumMod val="60000"/>
                    <a:lumOff val="40000"/>
                  </a:schemeClr>
                </a:solidFill>
              </a:rPr>
              <a:t>274 ft. This implies that we can get 9 quadrats in the horizontal direction and 6 in the </a:t>
            </a:r>
            <a:r>
              <a:rPr lang="en-US" sz="1600" dirty="0" smtClean="0">
                <a:solidFill>
                  <a:schemeClr val="tx2">
                    <a:lumMod val="60000"/>
                    <a:lumOff val="40000"/>
                  </a:schemeClr>
                </a:solidFill>
              </a:rPr>
              <a:t>vertical </a:t>
            </a:r>
            <a:r>
              <a:rPr lang="en-US" sz="1600" dirty="0">
                <a:solidFill>
                  <a:schemeClr val="tx2">
                    <a:lumMod val="60000"/>
                    <a:lumOff val="40000"/>
                  </a:schemeClr>
                </a:solidFill>
              </a:rPr>
              <a:t>(we can measure the width and length of the boundary and see that this is true.)</a:t>
            </a:r>
          </a:p>
          <a:p>
            <a:pPr marL="0" indent="0">
              <a:buNone/>
            </a:pPr>
            <a:r>
              <a:rPr lang="en-US" sz="1600" dirty="0"/>
              <a:t>q &lt;- </a:t>
            </a:r>
            <a:r>
              <a:rPr lang="en-US" sz="1600" dirty="0" err="1"/>
              <a:t>quadratcount</a:t>
            </a:r>
            <a:r>
              <a:rPr lang="en-US" sz="1600" dirty="0"/>
              <a:t>(</a:t>
            </a:r>
            <a:r>
              <a:rPr lang="en-US" sz="1600" dirty="0" err="1"/>
              <a:t>pp</a:t>
            </a:r>
            <a:r>
              <a:rPr lang="en-US" sz="1600" dirty="0"/>
              <a:t>, 9,6)</a:t>
            </a:r>
          </a:p>
          <a:p>
            <a:pPr marL="0" indent="0">
              <a:buNone/>
            </a:pPr>
            <a:r>
              <a:rPr lang="en-US" sz="1600" dirty="0"/>
              <a:t>plot(q)</a:t>
            </a:r>
          </a:p>
          <a:p>
            <a:pPr marL="0" indent="0">
              <a:buNone/>
            </a:pPr>
            <a:r>
              <a:rPr lang="en-US" sz="1600" dirty="0"/>
              <a:t>plot(</a:t>
            </a:r>
            <a:r>
              <a:rPr lang="en-US" sz="1600" dirty="0" err="1"/>
              <a:t>pp</a:t>
            </a:r>
            <a:r>
              <a:rPr lang="en-US" sz="1600" dirty="0"/>
              <a:t>, add=T)</a:t>
            </a:r>
          </a:p>
          <a:p>
            <a:pPr marL="0" indent="0">
              <a:buNone/>
            </a:pPr>
            <a:r>
              <a:rPr lang="en-US" sz="1600" dirty="0" err="1"/>
              <a:t>quadrat.test</a:t>
            </a:r>
            <a:r>
              <a:rPr lang="en-US" sz="1600" dirty="0"/>
              <a:t>(</a:t>
            </a:r>
            <a:r>
              <a:rPr lang="en-US" sz="1600" dirty="0" err="1"/>
              <a:t>pp</a:t>
            </a:r>
            <a:r>
              <a:rPr lang="en-US" sz="1600" dirty="0"/>
              <a:t>, 9, 6)</a:t>
            </a:r>
          </a:p>
          <a:p>
            <a:pPr marL="0" indent="0">
              <a:buNone/>
            </a:pPr>
            <a:r>
              <a:rPr lang="en-US" sz="1600" dirty="0" err="1" smtClean="0"/>
              <a:t>qmatrix</a:t>
            </a:r>
            <a:r>
              <a:rPr lang="en-US" sz="1600" dirty="0" smtClean="0"/>
              <a:t> </a:t>
            </a:r>
            <a:r>
              <a:rPr lang="en-US" sz="1600" dirty="0"/>
              <a:t>&lt;-table(q)</a:t>
            </a:r>
          </a:p>
          <a:p>
            <a:pPr marL="0" indent="0">
              <a:buNone/>
            </a:pPr>
            <a:endParaRPr lang="en-US" sz="1600" dirty="0"/>
          </a:p>
          <a:p>
            <a:pPr marL="0" indent="0">
              <a:buNone/>
            </a:pPr>
            <a:endParaRPr lang="en-US" sz="1600" dirty="0"/>
          </a:p>
        </p:txBody>
      </p:sp>
      <p:sp>
        <p:nvSpPr>
          <p:cNvPr id="4" name="Title 1"/>
          <p:cNvSpPr>
            <a:spLocks noGrp="1"/>
          </p:cNvSpPr>
          <p:nvPr>
            <p:ph type="title"/>
          </p:nvPr>
        </p:nvSpPr>
        <p:spPr>
          <a:xfrm>
            <a:off x="457200" y="76200"/>
            <a:ext cx="8229600" cy="868362"/>
          </a:xfrm>
        </p:spPr>
        <p:txBody>
          <a:bodyPr/>
          <a:lstStyle/>
          <a:p>
            <a:r>
              <a:rPr lang="en-US" b="1" dirty="0" smtClean="0"/>
              <a:t>Doing it with R (Cont’d)</a:t>
            </a:r>
            <a:endParaRPr lang="en-US" b="1" dirty="0"/>
          </a:p>
        </p:txBody>
      </p:sp>
    </p:spTree>
    <p:extLst>
      <p:ext uri="{BB962C8B-B14F-4D97-AF65-F5344CB8AC3E}">
        <p14:creationId xmlns:p14="http://schemas.microsoft.com/office/powerpoint/2010/main" val="359749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numCol="2">
            <a:noAutofit/>
          </a:bodyPr>
          <a:lstStyle/>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x is the observed number of points per quadrat</a:t>
            </a:r>
          </a:p>
          <a:p>
            <a:pPr marL="0" indent="0">
              <a:buNone/>
            </a:pPr>
            <a:r>
              <a:rPr lang="en-US" sz="1600" dirty="0"/>
              <a:t>x &lt;- matrix(</a:t>
            </a:r>
            <a:r>
              <a:rPr lang="en-US" sz="1600" dirty="0" err="1"/>
              <a:t>as.numeric</a:t>
            </a:r>
            <a:r>
              <a:rPr lang="en-US" sz="1600" dirty="0"/>
              <a:t>(</a:t>
            </a:r>
            <a:r>
              <a:rPr lang="en-US" sz="1600" dirty="0" err="1"/>
              <a:t>rownames</a:t>
            </a:r>
            <a:r>
              <a:rPr lang="en-US" sz="1600" dirty="0"/>
              <a:t>(</a:t>
            </a:r>
            <a:r>
              <a:rPr lang="en-US" sz="1600" dirty="0" err="1"/>
              <a:t>qmatrix</a:t>
            </a:r>
            <a:r>
              <a:rPr lang="en-US" sz="1600" dirty="0"/>
              <a:t>)))</a:t>
            </a:r>
          </a:p>
          <a:p>
            <a:pPr marL="0" indent="0">
              <a:buNone/>
            </a:pPr>
            <a:r>
              <a:rPr lang="en-US" sz="1600" dirty="0">
                <a:solidFill>
                  <a:schemeClr val="tx2">
                    <a:lumMod val="60000"/>
                    <a:lumOff val="40000"/>
                  </a:schemeClr>
                </a:solidFill>
              </a:rPr>
              <a:t>#frequency is the number of times each observed number of points per quadrat appears</a:t>
            </a:r>
          </a:p>
          <a:p>
            <a:pPr marL="0" indent="0">
              <a:buNone/>
            </a:pPr>
            <a:r>
              <a:rPr lang="en-US" sz="1600" dirty="0"/>
              <a:t>frequency &lt;-matrix(t(</a:t>
            </a:r>
            <a:r>
              <a:rPr lang="en-US" sz="1600" dirty="0" err="1"/>
              <a:t>qmatrix</a:t>
            </a:r>
            <a:r>
              <a:rPr lang="en-US" sz="1600" dirty="0"/>
              <a:t>))</a:t>
            </a:r>
          </a:p>
          <a:p>
            <a:pPr marL="0" indent="0">
              <a:buNone/>
            </a:pPr>
            <a:r>
              <a:rPr lang="en-US" sz="1600" dirty="0">
                <a:solidFill>
                  <a:schemeClr val="tx2">
                    <a:lumMod val="60000"/>
                    <a:lumOff val="40000"/>
                  </a:schemeClr>
                </a:solidFill>
              </a:rPr>
              <a:t>#Total points (i.e., how many total points are there in all quadrats with x points)</a:t>
            </a:r>
          </a:p>
          <a:p>
            <a:pPr marL="0" indent="0">
              <a:buNone/>
            </a:pPr>
            <a:r>
              <a:rPr lang="en-US" sz="1600" dirty="0" err="1"/>
              <a:t>totalpoints</a:t>
            </a:r>
            <a:r>
              <a:rPr lang="en-US" sz="1600" dirty="0"/>
              <a:t> &lt;-x*frequency</a:t>
            </a:r>
          </a:p>
          <a:p>
            <a:pPr marL="0" indent="0">
              <a:buNone/>
            </a:pPr>
            <a:r>
              <a:rPr lang="en-US" sz="1600" dirty="0">
                <a:solidFill>
                  <a:schemeClr val="tx2">
                    <a:lumMod val="60000"/>
                    <a:lumOff val="40000"/>
                  </a:schemeClr>
                </a:solidFill>
              </a:rPr>
              <a:t>#Observed proportion of all quadrats containing x points. Here,  54 is the number of quadrats</a:t>
            </a:r>
            <a:r>
              <a:rPr lang="en-US" sz="1600" dirty="0" smtClean="0">
                <a:solidFill>
                  <a:schemeClr val="tx2">
                    <a:lumMod val="60000"/>
                    <a:lumOff val="40000"/>
                  </a:schemeClr>
                </a:solidFill>
              </a:rPr>
              <a:t>.</a:t>
            </a:r>
          </a:p>
          <a:p>
            <a:pPr marL="0" indent="0">
              <a:buNone/>
            </a:pPr>
            <a:endParaRPr lang="en-US" sz="1600" dirty="0">
              <a:solidFill>
                <a:schemeClr val="tx2">
                  <a:lumMod val="60000"/>
                  <a:lumOff val="40000"/>
                </a:schemeClr>
              </a:solidFill>
            </a:endParaRPr>
          </a:p>
          <a:p>
            <a:pPr marL="0" indent="0">
              <a:buNone/>
            </a:pPr>
            <a:r>
              <a:rPr lang="en-US" sz="1600" dirty="0" err="1"/>
              <a:t>obsprop</a:t>
            </a:r>
            <a:r>
              <a:rPr lang="en-US" sz="1600" dirty="0"/>
              <a:t> &lt;-frequency/54</a:t>
            </a:r>
          </a:p>
          <a:p>
            <a:pPr marL="0" indent="0">
              <a:buNone/>
            </a:pPr>
            <a:r>
              <a:rPr lang="en-US" sz="1600" dirty="0">
                <a:solidFill>
                  <a:schemeClr val="tx2">
                    <a:lumMod val="60000"/>
                    <a:lumOff val="40000"/>
                  </a:schemeClr>
                </a:solidFill>
              </a:rPr>
              <a:t>#Expected proportion of all quadrats containing x points under </a:t>
            </a:r>
            <a:r>
              <a:rPr lang="en-US" sz="1600" dirty="0" smtClean="0">
                <a:solidFill>
                  <a:schemeClr val="tx2">
                    <a:lumMod val="60000"/>
                    <a:lumOff val="40000"/>
                  </a:schemeClr>
                </a:solidFill>
              </a:rPr>
              <a:t>CSR. This </a:t>
            </a:r>
            <a:r>
              <a:rPr lang="en-US" sz="1600" dirty="0">
                <a:solidFill>
                  <a:schemeClr val="tx2">
                    <a:lumMod val="60000"/>
                    <a:lumOff val="40000"/>
                  </a:schemeClr>
                </a:solidFill>
              </a:rPr>
              <a:t>is simply the Poisson CMF with lambda = 100/54.</a:t>
            </a:r>
          </a:p>
          <a:p>
            <a:pPr marL="0" indent="0">
              <a:buNone/>
            </a:pPr>
            <a:r>
              <a:rPr lang="en-US" sz="1600" dirty="0" err="1"/>
              <a:t>expprop</a:t>
            </a:r>
            <a:r>
              <a:rPr lang="en-US" sz="1600" dirty="0"/>
              <a:t> &lt;- </a:t>
            </a:r>
            <a:r>
              <a:rPr lang="en-US" sz="1600" dirty="0" err="1"/>
              <a:t>exp</a:t>
            </a:r>
            <a:r>
              <a:rPr lang="en-US" sz="1600" dirty="0"/>
              <a:t>(-100/54)*((100/54)^x)/factorial(x)</a:t>
            </a:r>
          </a:p>
          <a:p>
            <a:endParaRPr lang="en-US" sz="1600" dirty="0"/>
          </a:p>
          <a:p>
            <a:pPr marL="0" indent="0">
              <a:buNone/>
            </a:pPr>
            <a:r>
              <a:rPr lang="en-US" sz="1600" dirty="0">
                <a:solidFill>
                  <a:schemeClr val="tx2">
                    <a:lumMod val="60000"/>
                    <a:lumOff val="40000"/>
                  </a:schemeClr>
                </a:solidFill>
              </a:rPr>
              <a:t>#Cumulative proportions</a:t>
            </a:r>
          </a:p>
          <a:p>
            <a:pPr marL="0" indent="0">
              <a:buNone/>
            </a:pPr>
            <a:r>
              <a:rPr lang="en-US" sz="1600" dirty="0">
                <a:solidFill>
                  <a:schemeClr val="tx2">
                    <a:lumMod val="60000"/>
                    <a:lumOff val="40000"/>
                  </a:schemeClr>
                </a:solidFill>
              </a:rPr>
              <a:t>#</a:t>
            </a:r>
            <a:r>
              <a:rPr lang="en-US" sz="1600" dirty="0" err="1">
                <a:solidFill>
                  <a:schemeClr val="tx2">
                    <a:lumMod val="60000"/>
                    <a:lumOff val="40000"/>
                  </a:schemeClr>
                </a:solidFill>
              </a:rPr>
              <a:t>cumsum</a:t>
            </a:r>
            <a:r>
              <a:rPr lang="en-US" sz="1600" dirty="0">
                <a:solidFill>
                  <a:schemeClr val="tx2">
                    <a:lumMod val="60000"/>
                    <a:lumOff val="40000"/>
                  </a:schemeClr>
                </a:solidFill>
              </a:rPr>
              <a:t> is a convenient command which does a cumulative (i.e., running) sums of all previous entries</a:t>
            </a:r>
          </a:p>
          <a:p>
            <a:pPr marL="0" indent="0">
              <a:buNone/>
            </a:pPr>
            <a:r>
              <a:rPr lang="en-US" sz="1600" dirty="0" err="1"/>
              <a:t>obscumprop</a:t>
            </a:r>
            <a:r>
              <a:rPr lang="en-US" sz="1600" dirty="0"/>
              <a:t> &lt;-</a:t>
            </a:r>
            <a:r>
              <a:rPr lang="en-US" sz="1600" dirty="0" err="1"/>
              <a:t>cumsum</a:t>
            </a:r>
            <a:r>
              <a:rPr lang="en-US" sz="1600" dirty="0"/>
              <a:t>(</a:t>
            </a:r>
            <a:r>
              <a:rPr lang="en-US" sz="1600" dirty="0" err="1"/>
              <a:t>obsprop</a:t>
            </a:r>
            <a:r>
              <a:rPr lang="en-US" sz="1600" dirty="0"/>
              <a:t>)</a:t>
            </a:r>
          </a:p>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This is the Poisson CMF. Here, 100 is the number of points and 54 is the number of quadrats.</a:t>
            </a:r>
          </a:p>
          <a:p>
            <a:pPr marL="0" indent="0">
              <a:buNone/>
            </a:pPr>
            <a:r>
              <a:rPr lang="en-US" sz="1600" dirty="0" err="1"/>
              <a:t>expcumprop</a:t>
            </a:r>
            <a:r>
              <a:rPr lang="en-US" sz="1600" dirty="0"/>
              <a:t> &lt;-</a:t>
            </a:r>
            <a:r>
              <a:rPr lang="en-US" sz="1600" dirty="0" err="1"/>
              <a:t>ppois</a:t>
            </a:r>
            <a:r>
              <a:rPr lang="en-US" sz="1600" dirty="0"/>
              <a:t>(x, lambda=(100/54))</a:t>
            </a:r>
          </a:p>
          <a:p>
            <a:pPr marL="0" indent="0">
              <a:buNone/>
            </a:pPr>
            <a:r>
              <a:rPr lang="en-US" sz="1600" dirty="0">
                <a:solidFill>
                  <a:schemeClr val="tx2">
                    <a:lumMod val="60000"/>
                    <a:lumOff val="40000"/>
                  </a:schemeClr>
                </a:solidFill>
              </a:rPr>
              <a:t>#Absolute difference between expected and observed cumulative </a:t>
            </a:r>
            <a:r>
              <a:rPr lang="en-US" sz="1600" dirty="0" smtClean="0">
                <a:solidFill>
                  <a:schemeClr val="tx2">
                    <a:lumMod val="60000"/>
                    <a:lumOff val="40000"/>
                  </a:schemeClr>
                </a:solidFill>
              </a:rPr>
              <a:t>proportions. Notice </a:t>
            </a:r>
            <a:r>
              <a:rPr lang="en-US" sz="1600" dirty="0">
                <a:solidFill>
                  <a:schemeClr val="tx2">
                    <a:lumMod val="60000"/>
                    <a:lumOff val="40000"/>
                  </a:schemeClr>
                </a:solidFill>
              </a:rPr>
              <a:t>that the maximum </a:t>
            </a:r>
            <a:r>
              <a:rPr lang="en-US" sz="1600" dirty="0" err="1">
                <a:solidFill>
                  <a:schemeClr val="tx2">
                    <a:lumMod val="60000"/>
                    <a:lumOff val="40000"/>
                  </a:schemeClr>
                </a:solidFill>
              </a:rPr>
              <a:t>cumdiff</a:t>
            </a:r>
            <a:r>
              <a:rPr lang="en-US" sz="1600" dirty="0">
                <a:solidFill>
                  <a:schemeClr val="tx2">
                    <a:lumMod val="60000"/>
                    <a:lumOff val="40000"/>
                  </a:schemeClr>
                </a:solidFill>
              </a:rPr>
              <a:t> value is the same as in Excel, 0.1537.</a:t>
            </a:r>
          </a:p>
          <a:p>
            <a:pPr marL="0" indent="0">
              <a:buNone/>
            </a:pPr>
            <a:r>
              <a:rPr lang="en-US" sz="1600" dirty="0" err="1"/>
              <a:t>cumdiff</a:t>
            </a:r>
            <a:r>
              <a:rPr lang="en-US" sz="1600" dirty="0"/>
              <a:t> &lt;- round(abs(</a:t>
            </a:r>
            <a:r>
              <a:rPr lang="en-US" sz="1600" dirty="0" err="1"/>
              <a:t>expcumprop-obscumprop</a:t>
            </a:r>
            <a:r>
              <a:rPr lang="en-US" sz="1600" dirty="0"/>
              <a:t>),4)</a:t>
            </a:r>
          </a:p>
          <a:p>
            <a:pPr marL="0" indent="0">
              <a:buNone/>
            </a:pPr>
            <a:r>
              <a:rPr lang="en-US" sz="1600" dirty="0"/>
              <a:t>dataset &lt;-</a:t>
            </a:r>
            <a:r>
              <a:rPr lang="en-US" sz="1600" dirty="0" err="1" smtClean="0"/>
              <a:t>cbind</a:t>
            </a:r>
            <a:r>
              <a:rPr lang="en-US" sz="1600" dirty="0" smtClean="0"/>
              <a:t>(</a:t>
            </a:r>
            <a:r>
              <a:rPr lang="en-US" sz="1600" dirty="0" err="1" smtClean="0"/>
              <a:t>x,frequency,totalpoints,obsprop</a:t>
            </a:r>
            <a:r>
              <a:rPr lang="en-US" sz="1600" dirty="0" smtClean="0"/>
              <a:t>, </a:t>
            </a:r>
            <a:r>
              <a:rPr lang="en-US" sz="1600" dirty="0" err="1" smtClean="0"/>
              <a:t>expprop,obscumprop,expcumprop,cumdiff</a:t>
            </a:r>
            <a:r>
              <a:rPr lang="en-US" sz="1600" dirty="0" smtClean="0"/>
              <a:t>)</a:t>
            </a:r>
            <a:endParaRPr lang="en-US" sz="1600" dirty="0"/>
          </a:p>
          <a:p>
            <a:pPr marL="0" indent="0">
              <a:buNone/>
            </a:pPr>
            <a:endParaRPr lang="en-US" sz="1600" dirty="0" smtClean="0">
              <a:solidFill>
                <a:schemeClr val="tx2">
                  <a:lumMod val="60000"/>
                  <a:lumOff val="40000"/>
                </a:schemeClr>
              </a:solidFill>
            </a:endParaRPr>
          </a:p>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Again, compare maximum discrepancy between observed and expected cumulative proportions, </a:t>
            </a:r>
            <a:r>
              <a:rPr lang="en-US" sz="1600" dirty="0" smtClean="0">
                <a:solidFill>
                  <a:schemeClr val="tx2">
                    <a:lumMod val="60000"/>
                    <a:lumOff val="40000"/>
                  </a:schemeClr>
                </a:solidFill>
              </a:rPr>
              <a:t>(.</a:t>
            </a:r>
            <a:r>
              <a:rPr lang="en-US" sz="1600" dirty="0">
                <a:solidFill>
                  <a:schemeClr val="tx2">
                    <a:lumMod val="60000"/>
                    <a:lumOff val="40000"/>
                  </a:schemeClr>
                </a:solidFill>
              </a:rPr>
              <a:t>1537) to the critical value we get in the slides (here, 1.36/</a:t>
            </a:r>
            <a:r>
              <a:rPr lang="en-US" sz="1600" dirty="0" err="1">
                <a:solidFill>
                  <a:schemeClr val="tx2">
                    <a:lumMod val="60000"/>
                    <a:lumOff val="40000"/>
                  </a:schemeClr>
                </a:solidFill>
              </a:rPr>
              <a:t>sqrt</a:t>
            </a:r>
            <a:r>
              <a:rPr lang="en-US" sz="1600" dirty="0">
                <a:solidFill>
                  <a:schemeClr val="tx2">
                    <a:lumMod val="60000"/>
                    <a:lumOff val="40000"/>
                  </a:schemeClr>
                </a:solidFill>
              </a:rPr>
              <a:t>(v) = 1.36/</a:t>
            </a:r>
            <a:r>
              <a:rPr lang="en-US" sz="1600" dirty="0" err="1">
                <a:solidFill>
                  <a:schemeClr val="tx2">
                    <a:lumMod val="60000"/>
                    <a:lumOff val="40000"/>
                  </a:schemeClr>
                </a:solidFill>
              </a:rPr>
              <a:t>sqrt</a:t>
            </a:r>
            <a:r>
              <a:rPr lang="en-US" sz="1600" dirty="0">
                <a:solidFill>
                  <a:schemeClr val="tx2">
                    <a:lumMod val="60000"/>
                    <a:lumOff val="40000"/>
                  </a:schemeClr>
                </a:solidFill>
              </a:rPr>
              <a:t>(54))</a:t>
            </a:r>
          </a:p>
          <a:p>
            <a:pPr marL="0" indent="0">
              <a:buNone/>
            </a:pPr>
            <a:endParaRPr lang="en-US" sz="1600" dirty="0"/>
          </a:p>
        </p:txBody>
      </p:sp>
      <p:sp>
        <p:nvSpPr>
          <p:cNvPr id="4" name="Title 1"/>
          <p:cNvSpPr>
            <a:spLocks noGrp="1"/>
          </p:cNvSpPr>
          <p:nvPr>
            <p:ph type="title"/>
          </p:nvPr>
        </p:nvSpPr>
        <p:spPr>
          <a:xfrm>
            <a:off x="457200" y="76200"/>
            <a:ext cx="8229600" cy="868362"/>
          </a:xfrm>
        </p:spPr>
        <p:txBody>
          <a:bodyPr/>
          <a:lstStyle/>
          <a:p>
            <a:r>
              <a:rPr lang="en-US" b="1" dirty="0" smtClean="0"/>
              <a:t>Doing it with R (Cont’d)</a:t>
            </a:r>
            <a:endParaRPr lang="en-US" b="1" dirty="0"/>
          </a:p>
        </p:txBody>
      </p:sp>
    </p:spTree>
    <p:extLst>
      <p:ext uri="{BB962C8B-B14F-4D97-AF65-F5344CB8AC3E}">
        <p14:creationId xmlns:p14="http://schemas.microsoft.com/office/powerpoint/2010/main" val="632765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85"/>
            <a:ext cx="8229600" cy="1143000"/>
          </a:xfrm>
        </p:spPr>
        <p:txBody>
          <a:bodyPr/>
          <a:lstStyle/>
          <a:p>
            <a:r>
              <a:rPr lang="en-US" b="1" dirty="0" smtClean="0"/>
              <a:t>Results</a:t>
            </a:r>
            <a:endParaRPr lang="en-US"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90600"/>
            <a:ext cx="55626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193740"/>
            <a:ext cx="9144000" cy="646331"/>
          </a:xfrm>
          <a:prstGeom prst="rect">
            <a:avLst/>
          </a:prstGeom>
          <a:noFill/>
        </p:spPr>
        <p:txBody>
          <a:bodyPr wrap="square" rtlCol="0">
            <a:spAutoFit/>
          </a:bodyPr>
          <a:lstStyle/>
          <a:p>
            <a:r>
              <a:rPr lang="en-US" dirty="0" smtClean="0"/>
              <a:t>Notice: in R, the lattice is a little bit shifted compared to one generated in ArcGIS, resulting in different counts per quadrat, and slightly different results.</a:t>
            </a:r>
            <a:endParaRPr lang="en-US" dirty="0"/>
          </a:p>
        </p:txBody>
      </p:sp>
    </p:spTree>
    <p:extLst>
      <p:ext uri="{BB962C8B-B14F-4D97-AF65-F5344CB8AC3E}">
        <p14:creationId xmlns:p14="http://schemas.microsoft.com/office/powerpoint/2010/main" val="3566921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The VMR: Variance-Mean Ratio</a:t>
            </a:r>
            <a:endParaRPr lang="en-US" b="1" dirty="0"/>
          </a:p>
        </p:txBody>
      </p:sp>
      <p:sp>
        <p:nvSpPr>
          <p:cNvPr id="3" name="Content Placeholder 2"/>
          <p:cNvSpPr>
            <a:spLocks noGrp="1"/>
          </p:cNvSpPr>
          <p:nvPr>
            <p:ph idx="1"/>
          </p:nvPr>
        </p:nvSpPr>
        <p:spPr>
          <a:xfrm>
            <a:off x="152400" y="1066800"/>
            <a:ext cx="8839200" cy="5715000"/>
          </a:xfrm>
        </p:spPr>
        <p:txBody>
          <a:bodyPr>
            <a:normAutofit fontScale="85000" lnSpcReduction="20000"/>
          </a:bodyPr>
          <a:lstStyle/>
          <a:p>
            <a:r>
              <a:rPr lang="en-US" dirty="0" smtClean="0"/>
              <a:t>Variance </a:t>
            </a:r>
            <a:r>
              <a:rPr lang="en-US" dirty="0"/>
              <a:t>Mean </a:t>
            </a:r>
            <a:r>
              <a:rPr lang="en-US" dirty="0" smtClean="0"/>
              <a:t>Ratio </a:t>
            </a:r>
            <a:r>
              <a:rPr lang="en-US" dirty="0"/>
              <a:t>(VMR)</a:t>
            </a:r>
          </a:p>
          <a:p>
            <a:pPr lvl="1"/>
            <a:r>
              <a:rPr lang="en-US" dirty="0" smtClean="0"/>
              <a:t>Variance of the # of </a:t>
            </a:r>
            <a:r>
              <a:rPr lang="en-US" dirty="0"/>
              <a:t>points per </a:t>
            </a:r>
            <a:r>
              <a:rPr lang="en-US" dirty="0" smtClean="0"/>
              <a:t>cell divided by the </a:t>
            </a:r>
            <a:r>
              <a:rPr lang="en-US" dirty="0"/>
              <a:t>a</a:t>
            </a:r>
            <a:r>
              <a:rPr lang="en-US" dirty="0" smtClean="0"/>
              <a:t>verage of the # of points per cell </a:t>
            </a:r>
          </a:p>
          <a:p>
            <a:pPr lvl="1"/>
            <a:r>
              <a:rPr lang="en-US" dirty="0" smtClean="0"/>
              <a:t>VMR </a:t>
            </a:r>
            <a:r>
              <a:rPr lang="en-US" dirty="0"/>
              <a:t>= VAR</a:t>
            </a:r>
            <a:r>
              <a:rPr lang="en-US" dirty="0" smtClean="0"/>
              <a:t>(#)/</a:t>
            </a:r>
            <a:r>
              <a:rPr lang="en-US" dirty="0"/>
              <a:t>MEAN</a:t>
            </a:r>
            <a:r>
              <a:rPr lang="en-US" dirty="0" smtClean="0"/>
              <a:t>(#)</a:t>
            </a:r>
            <a:endParaRPr lang="en-US" dirty="0"/>
          </a:p>
          <a:p>
            <a:r>
              <a:rPr lang="en-US" dirty="0" smtClean="0"/>
              <a:t>When…</a:t>
            </a:r>
          </a:p>
          <a:p>
            <a:pPr lvl="1"/>
            <a:r>
              <a:rPr lang="en-US" b="1" dirty="0"/>
              <a:t>VMR = 1 </a:t>
            </a:r>
            <a:r>
              <a:rPr lang="en-US" b="1" dirty="0" smtClean="0"/>
              <a:t>indicates we have a random pattern </a:t>
            </a:r>
          </a:p>
          <a:p>
            <a:pPr lvl="2"/>
            <a:r>
              <a:rPr lang="en-US" dirty="0" smtClean="0"/>
              <a:t>Mean = Variance = </a:t>
            </a:r>
            <a:r>
              <a:rPr lang="el-GR" dirty="0" smtClean="0"/>
              <a:t>λ</a:t>
            </a:r>
            <a:r>
              <a:rPr lang="en-US" dirty="0" smtClean="0"/>
              <a:t>, so mean/variance = 1 </a:t>
            </a:r>
          </a:p>
          <a:p>
            <a:pPr lvl="2"/>
            <a:r>
              <a:rPr lang="en-US" dirty="0" smtClean="0"/>
              <a:t>This is what happens when the observed frequency of points per cell is equal to the expected frequency of points per cell (under Poisson)</a:t>
            </a:r>
            <a:endParaRPr lang="en-US" dirty="0"/>
          </a:p>
          <a:p>
            <a:pPr lvl="1"/>
            <a:r>
              <a:rPr lang="en-US" b="1" dirty="0" smtClean="0"/>
              <a:t>VMR </a:t>
            </a:r>
            <a:r>
              <a:rPr lang="en-US" b="1" dirty="0"/>
              <a:t>&lt; 1 indicates </a:t>
            </a:r>
            <a:r>
              <a:rPr lang="en-US" b="1" dirty="0" smtClean="0"/>
              <a:t>uniformity (dispersion)</a:t>
            </a:r>
          </a:p>
          <a:p>
            <a:pPr lvl="2"/>
            <a:r>
              <a:rPr lang="en-US" dirty="0" smtClean="0"/>
              <a:t>Variance  &lt; Mean. </a:t>
            </a:r>
          </a:p>
          <a:p>
            <a:pPr lvl="2"/>
            <a:r>
              <a:rPr lang="en-US" dirty="0" smtClean="0"/>
              <a:t>That is, there is little variability in the number of points per cell</a:t>
            </a:r>
            <a:endParaRPr lang="en-US" dirty="0"/>
          </a:p>
          <a:p>
            <a:pPr lvl="2"/>
            <a:r>
              <a:rPr lang="en-US" dirty="0" smtClean="0"/>
              <a:t>Variance = 0 indicates perfect uniformity, because it means that there is no variability in the # of points per cell</a:t>
            </a:r>
            <a:endParaRPr lang="en-US" dirty="0"/>
          </a:p>
          <a:p>
            <a:pPr lvl="1"/>
            <a:r>
              <a:rPr lang="en-US" b="1" dirty="0"/>
              <a:t>VMR &gt; 1 indicates clustering</a:t>
            </a:r>
          </a:p>
          <a:p>
            <a:pPr lvl="2"/>
            <a:r>
              <a:rPr lang="en-US" dirty="0" smtClean="0"/>
              <a:t>There is great variability in the number of points per cell. Some may have only a few, and others may have many (i.e., clustering)</a:t>
            </a:r>
            <a:endParaRPr lang="en-US" dirty="0"/>
          </a:p>
          <a:p>
            <a:endParaRPr lang="en-US" dirty="0"/>
          </a:p>
        </p:txBody>
      </p:sp>
    </p:spTree>
    <p:extLst>
      <p:ext uri="{BB962C8B-B14F-4D97-AF65-F5344CB8AC3E}">
        <p14:creationId xmlns:p14="http://schemas.microsoft.com/office/powerpoint/2010/main" val="3742611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2"/>
          <p:cNvSpPr>
            <a:spLocks noGrp="1"/>
          </p:cNvSpPr>
          <p:nvPr>
            <p:ph type="ftr" sz="quarter" idx="11"/>
          </p:nvPr>
        </p:nvSpPr>
        <p:spPr>
          <a:xfrm>
            <a:off x="4038600" y="6492875"/>
            <a:ext cx="5105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l" eaLnBrk="1" hangingPunct="1"/>
            <a:r>
              <a:rPr lang="en-US" sz="1400" b="1" i="1" dirty="0" smtClean="0">
                <a:latin typeface="+mj-lt"/>
              </a:rPr>
              <a:t>Note: Slide shamelessly stolen from Briggs Henan University 2010</a:t>
            </a:r>
          </a:p>
        </p:txBody>
      </p:sp>
      <p:sp>
        <p:nvSpPr>
          <p:cNvPr id="10243" name="Text Box 17"/>
          <p:cNvSpPr txBox="1">
            <a:spLocks noChangeArrowheads="1"/>
          </p:cNvSpPr>
          <p:nvPr/>
        </p:nvSpPr>
        <p:spPr bwMode="auto">
          <a:xfrm>
            <a:off x="5362582" y="5537537"/>
            <a:ext cx="31618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b="1" dirty="0">
                <a:latin typeface="+mj-lt"/>
              </a:rPr>
              <a:t>Note:</a:t>
            </a:r>
          </a:p>
          <a:p>
            <a:pPr eaLnBrk="1" hangingPunct="1"/>
            <a:r>
              <a:rPr lang="el-GR" i="1" dirty="0">
                <a:latin typeface="+mj-lt"/>
              </a:rPr>
              <a:t>ν</a:t>
            </a:r>
            <a:r>
              <a:rPr lang="en-US" dirty="0" smtClean="0">
                <a:latin typeface="+mj-lt"/>
              </a:rPr>
              <a:t> </a:t>
            </a:r>
            <a:r>
              <a:rPr lang="en-US" dirty="0">
                <a:latin typeface="+mj-lt"/>
              </a:rPr>
              <a:t>= number of </a:t>
            </a:r>
            <a:r>
              <a:rPr lang="en-US" u="sng" dirty="0">
                <a:latin typeface="+mj-lt"/>
              </a:rPr>
              <a:t>Quadrats</a:t>
            </a:r>
            <a:r>
              <a:rPr lang="en-US" dirty="0">
                <a:latin typeface="+mj-lt"/>
              </a:rPr>
              <a:t> = 10</a:t>
            </a:r>
          </a:p>
          <a:p>
            <a:pPr eaLnBrk="1" hangingPunct="1"/>
            <a:r>
              <a:rPr lang="en-US" dirty="0" smtClean="0">
                <a:latin typeface="+mj-lt"/>
              </a:rPr>
              <a:t>VMR </a:t>
            </a:r>
            <a:r>
              <a:rPr lang="en-US" dirty="0">
                <a:latin typeface="+mj-lt"/>
              </a:rPr>
              <a:t>=  Variance/mean</a:t>
            </a:r>
          </a:p>
        </p:txBody>
      </p:sp>
      <p:grpSp>
        <p:nvGrpSpPr>
          <p:cNvPr id="10244" name="Group 133"/>
          <p:cNvGrpSpPr>
            <a:grpSpLocks/>
          </p:cNvGrpSpPr>
          <p:nvPr/>
        </p:nvGrpSpPr>
        <p:grpSpPr bwMode="auto">
          <a:xfrm>
            <a:off x="152400" y="354012"/>
            <a:ext cx="644525" cy="1169988"/>
            <a:chOff x="260" y="192"/>
            <a:chExt cx="406" cy="737"/>
          </a:xfrm>
        </p:grpSpPr>
        <p:sp>
          <p:nvSpPr>
            <p:cNvPr id="10330" name="Rectangle 23"/>
            <p:cNvSpPr>
              <a:spLocks noChangeArrowheads="1"/>
            </p:cNvSpPr>
            <p:nvPr/>
          </p:nvSpPr>
          <p:spPr bwMode="auto">
            <a:xfrm>
              <a:off x="260" y="6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1" name="Rectangle 24"/>
            <p:cNvSpPr>
              <a:spLocks noChangeArrowheads="1"/>
            </p:cNvSpPr>
            <p:nvPr/>
          </p:nvSpPr>
          <p:spPr bwMode="auto">
            <a:xfrm>
              <a:off x="463" y="6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2" name="Rectangle 25"/>
            <p:cNvSpPr>
              <a:spLocks noChangeArrowheads="1"/>
            </p:cNvSpPr>
            <p:nvPr/>
          </p:nvSpPr>
          <p:spPr bwMode="auto">
            <a:xfrm>
              <a:off x="260" y="3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3" name="Rectangle 26"/>
            <p:cNvSpPr>
              <a:spLocks noChangeArrowheads="1"/>
            </p:cNvSpPr>
            <p:nvPr/>
          </p:nvSpPr>
          <p:spPr bwMode="auto">
            <a:xfrm>
              <a:off x="463" y="3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4" name="Rectangle 27"/>
            <p:cNvSpPr>
              <a:spLocks noChangeArrowheads="1"/>
            </p:cNvSpPr>
            <p:nvPr/>
          </p:nvSpPr>
          <p:spPr bwMode="auto">
            <a:xfrm>
              <a:off x="260" y="4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5" name="Rectangle 28"/>
            <p:cNvSpPr>
              <a:spLocks noChangeArrowheads="1"/>
            </p:cNvSpPr>
            <p:nvPr/>
          </p:nvSpPr>
          <p:spPr bwMode="auto">
            <a:xfrm>
              <a:off x="463" y="4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6" name="Rectangle 29"/>
            <p:cNvSpPr>
              <a:spLocks noChangeArrowheads="1"/>
            </p:cNvSpPr>
            <p:nvPr/>
          </p:nvSpPr>
          <p:spPr bwMode="auto">
            <a:xfrm>
              <a:off x="260" y="192"/>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7" name="Rectangle 30"/>
            <p:cNvSpPr>
              <a:spLocks noChangeArrowheads="1"/>
            </p:cNvSpPr>
            <p:nvPr/>
          </p:nvSpPr>
          <p:spPr bwMode="auto">
            <a:xfrm>
              <a:off x="463" y="192"/>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8" name="Rectangle 31"/>
            <p:cNvSpPr>
              <a:spLocks noChangeArrowheads="1"/>
            </p:cNvSpPr>
            <p:nvPr/>
          </p:nvSpPr>
          <p:spPr bwMode="auto">
            <a:xfrm>
              <a:off x="260" y="7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9" name="Rectangle 32"/>
            <p:cNvSpPr>
              <a:spLocks noChangeArrowheads="1"/>
            </p:cNvSpPr>
            <p:nvPr/>
          </p:nvSpPr>
          <p:spPr bwMode="auto">
            <a:xfrm>
              <a:off x="463" y="7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40" name="Oval 33"/>
            <p:cNvSpPr>
              <a:spLocks noChangeArrowheads="1"/>
            </p:cNvSpPr>
            <p:nvPr/>
          </p:nvSpPr>
          <p:spPr bwMode="auto">
            <a:xfrm>
              <a:off x="303" y="233"/>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1" name="Oval 34"/>
            <p:cNvSpPr>
              <a:spLocks noChangeArrowheads="1"/>
            </p:cNvSpPr>
            <p:nvPr/>
          </p:nvSpPr>
          <p:spPr bwMode="auto">
            <a:xfrm>
              <a:off x="332" y="288"/>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2" name="Oval 35"/>
            <p:cNvSpPr>
              <a:spLocks noChangeArrowheads="1"/>
            </p:cNvSpPr>
            <p:nvPr/>
          </p:nvSpPr>
          <p:spPr bwMode="auto">
            <a:xfrm>
              <a:off x="376" y="233"/>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3" name="Oval 36"/>
            <p:cNvSpPr>
              <a:spLocks noChangeArrowheads="1"/>
            </p:cNvSpPr>
            <p:nvPr/>
          </p:nvSpPr>
          <p:spPr bwMode="auto">
            <a:xfrm>
              <a:off x="332" y="369"/>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4" name="Oval 37"/>
            <p:cNvSpPr>
              <a:spLocks noChangeArrowheads="1"/>
            </p:cNvSpPr>
            <p:nvPr/>
          </p:nvSpPr>
          <p:spPr bwMode="auto">
            <a:xfrm>
              <a:off x="390" y="397"/>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5" name="Oval 38"/>
            <p:cNvSpPr>
              <a:spLocks noChangeArrowheads="1"/>
            </p:cNvSpPr>
            <p:nvPr/>
          </p:nvSpPr>
          <p:spPr bwMode="auto">
            <a:xfrm>
              <a:off x="303" y="411"/>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6" name="Oval 39"/>
            <p:cNvSpPr>
              <a:spLocks noChangeArrowheads="1"/>
            </p:cNvSpPr>
            <p:nvPr/>
          </p:nvSpPr>
          <p:spPr bwMode="auto">
            <a:xfrm>
              <a:off x="361" y="438"/>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7" name="Oval 40"/>
            <p:cNvSpPr>
              <a:spLocks noChangeArrowheads="1"/>
            </p:cNvSpPr>
            <p:nvPr/>
          </p:nvSpPr>
          <p:spPr bwMode="auto">
            <a:xfrm>
              <a:off x="405" y="356"/>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8" name="Oval 41"/>
            <p:cNvSpPr>
              <a:spLocks noChangeArrowheads="1"/>
            </p:cNvSpPr>
            <p:nvPr/>
          </p:nvSpPr>
          <p:spPr bwMode="auto">
            <a:xfrm>
              <a:off x="376" y="506"/>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9" name="Oval 42"/>
            <p:cNvSpPr>
              <a:spLocks noChangeArrowheads="1"/>
            </p:cNvSpPr>
            <p:nvPr/>
          </p:nvSpPr>
          <p:spPr bwMode="auto">
            <a:xfrm>
              <a:off x="303" y="561"/>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0" name="Oval 43"/>
            <p:cNvSpPr>
              <a:spLocks noChangeArrowheads="1"/>
            </p:cNvSpPr>
            <p:nvPr/>
          </p:nvSpPr>
          <p:spPr bwMode="auto">
            <a:xfrm>
              <a:off x="347" y="670"/>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1" name="Oval 44"/>
            <p:cNvSpPr>
              <a:spLocks noChangeArrowheads="1"/>
            </p:cNvSpPr>
            <p:nvPr/>
          </p:nvSpPr>
          <p:spPr bwMode="auto">
            <a:xfrm>
              <a:off x="303" y="807"/>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2" name="Oval 45"/>
            <p:cNvSpPr>
              <a:spLocks noChangeArrowheads="1"/>
            </p:cNvSpPr>
            <p:nvPr/>
          </p:nvSpPr>
          <p:spPr bwMode="auto">
            <a:xfrm>
              <a:off x="332" y="861"/>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3" name="Oval 46"/>
            <p:cNvSpPr>
              <a:spLocks noChangeArrowheads="1"/>
            </p:cNvSpPr>
            <p:nvPr/>
          </p:nvSpPr>
          <p:spPr bwMode="auto">
            <a:xfrm>
              <a:off x="390" y="807"/>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4" name="Oval 47"/>
            <p:cNvSpPr>
              <a:spLocks noChangeArrowheads="1"/>
            </p:cNvSpPr>
            <p:nvPr/>
          </p:nvSpPr>
          <p:spPr bwMode="auto">
            <a:xfrm>
              <a:off x="564" y="260"/>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5" name="Oval 48"/>
            <p:cNvSpPr>
              <a:spLocks noChangeArrowheads="1"/>
            </p:cNvSpPr>
            <p:nvPr/>
          </p:nvSpPr>
          <p:spPr bwMode="auto">
            <a:xfrm>
              <a:off x="564" y="533"/>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6" name="Oval 49"/>
            <p:cNvSpPr>
              <a:spLocks noChangeArrowheads="1"/>
            </p:cNvSpPr>
            <p:nvPr/>
          </p:nvSpPr>
          <p:spPr bwMode="auto">
            <a:xfrm>
              <a:off x="593" y="656"/>
              <a:ext cx="30"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7" name="Oval 50"/>
            <p:cNvSpPr>
              <a:spLocks noChangeArrowheads="1"/>
            </p:cNvSpPr>
            <p:nvPr/>
          </p:nvSpPr>
          <p:spPr bwMode="auto">
            <a:xfrm>
              <a:off x="564" y="724"/>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8" name="Oval 51"/>
            <p:cNvSpPr>
              <a:spLocks noChangeArrowheads="1"/>
            </p:cNvSpPr>
            <p:nvPr/>
          </p:nvSpPr>
          <p:spPr bwMode="auto">
            <a:xfrm>
              <a:off x="506" y="656"/>
              <a:ext cx="30"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9" name="Oval 52"/>
            <p:cNvSpPr>
              <a:spLocks noChangeArrowheads="1"/>
            </p:cNvSpPr>
            <p:nvPr/>
          </p:nvSpPr>
          <p:spPr bwMode="auto">
            <a:xfrm>
              <a:off x="579" y="834"/>
              <a:ext cx="29" cy="27"/>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10245" name="Text Box 54"/>
          <p:cNvSpPr txBox="1">
            <a:spLocks noChangeArrowheads="1"/>
          </p:cNvSpPr>
          <p:nvPr/>
        </p:nvSpPr>
        <p:spPr bwMode="auto">
          <a:xfrm>
            <a:off x="76200" y="1524000"/>
            <a:ext cx="9060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a:r>
              <a:rPr lang="en-US" sz="1400" b="1" dirty="0">
                <a:latin typeface="+mj-lt"/>
              </a:rPr>
              <a:t>RANDOM</a:t>
            </a:r>
          </a:p>
        </p:txBody>
      </p:sp>
      <p:grpSp>
        <p:nvGrpSpPr>
          <p:cNvPr id="10246" name="Group 123"/>
          <p:cNvGrpSpPr>
            <a:grpSpLocks/>
          </p:cNvGrpSpPr>
          <p:nvPr/>
        </p:nvGrpSpPr>
        <p:grpSpPr bwMode="auto">
          <a:xfrm>
            <a:off x="3186112" y="380999"/>
            <a:ext cx="1004888" cy="1600201"/>
            <a:chOff x="163" y="1104"/>
            <a:chExt cx="633" cy="1008"/>
          </a:xfrm>
        </p:grpSpPr>
        <p:grpSp>
          <p:nvGrpSpPr>
            <p:cNvPr id="10298" name="Group 89"/>
            <p:cNvGrpSpPr>
              <a:grpSpLocks/>
            </p:cNvGrpSpPr>
            <p:nvPr/>
          </p:nvGrpSpPr>
          <p:grpSpPr bwMode="auto">
            <a:xfrm>
              <a:off x="275" y="1104"/>
              <a:ext cx="386" cy="676"/>
              <a:chOff x="275" y="1104"/>
              <a:chExt cx="386" cy="676"/>
            </a:xfrm>
          </p:grpSpPr>
          <p:sp>
            <p:nvSpPr>
              <p:cNvPr id="10300" name="Rectangle 57"/>
              <p:cNvSpPr>
                <a:spLocks noChangeArrowheads="1"/>
              </p:cNvSpPr>
              <p:nvPr/>
            </p:nvSpPr>
            <p:spPr bwMode="auto">
              <a:xfrm>
                <a:off x="275" y="1505"/>
                <a:ext cx="193" cy="13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1" name="Rectangle 58"/>
              <p:cNvSpPr>
                <a:spLocks noChangeArrowheads="1"/>
              </p:cNvSpPr>
              <p:nvPr/>
            </p:nvSpPr>
            <p:spPr bwMode="auto">
              <a:xfrm>
                <a:off x="468" y="1505"/>
                <a:ext cx="193" cy="13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2" name="Rectangle 59"/>
              <p:cNvSpPr>
                <a:spLocks noChangeArrowheads="1"/>
              </p:cNvSpPr>
              <p:nvPr/>
            </p:nvSpPr>
            <p:spPr bwMode="auto">
              <a:xfrm>
                <a:off x="275" y="1229"/>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3" name="Rectangle 60"/>
              <p:cNvSpPr>
                <a:spLocks noChangeArrowheads="1"/>
              </p:cNvSpPr>
              <p:nvPr/>
            </p:nvSpPr>
            <p:spPr bwMode="auto">
              <a:xfrm>
                <a:off x="468" y="1229"/>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4" name="Rectangle 61"/>
              <p:cNvSpPr>
                <a:spLocks noChangeArrowheads="1"/>
              </p:cNvSpPr>
              <p:nvPr/>
            </p:nvSpPr>
            <p:spPr bwMode="auto">
              <a:xfrm>
                <a:off x="275" y="1367"/>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5" name="Rectangle 62"/>
              <p:cNvSpPr>
                <a:spLocks noChangeArrowheads="1"/>
              </p:cNvSpPr>
              <p:nvPr/>
            </p:nvSpPr>
            <p:spPr bwMode="auto">
              <a:xfrm>
                <a:off x="468" y="1367"/>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6" name="Rectangle 63"/>
              <p:cNvSpPr>
                <a:spLocks noChangeArrowheads="1"/>
              </p:cNvSpPr>
              <p:nvPr/>
            </p:nvSpPr>
            <p:spPr bwMode="auto">
              <a:xfrm>
                <a:off x="275" y="1104"/>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7" name="Rectangle 64"/>
              <p:cNvSpPr>
                <a:spLocks noChangeArrowheads="1"/>
              </p:cNvSpPr>
              <p:nvPr/>
            </p:nvSpPr>
            <p:spPr bwMode="auto">
              <a:xfrm>
                <a:off x="468" y="1104"/>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8" name="Rectangle 65"/>
              <p:cNvSpPr>
                <a:spLocks noChangeArrowheads="1"/>
              </p:cNvSpPr>
              <p:nvPr/>
            </p:nvSpPr>
            <p:spPr bwMode="auto">
              <a:xfrm>
                <a:off x="275" y="1642"/>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9" name="Rectangle 66"/>
              <p:cNvSpPr>
                <a:spLocks noChangeArrowheads="1"/>
              </p:cNvSpPr>
              <p:nvPr/>
            </p:nvSpPr>
            <p:spPr bwMode="auto">
              <a:xfrm>
                <a:off x="468" y="1642"/>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10" name="Oval 67"/>
              <p:cNvSpPr>
                <a:spLocks noChangeArrowheads="1"/>
              </p:cNvSpPr>
              <p:nvPr/>
            </p:nvSpPr>
            <p:spPr bwMode="auto">
              <a:xfrm>
                <a:off x="302" y="11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1" name="Oval 68"/>
              <p:cNvSpPr>
                <a:spLocks noChangeArrowheads="1"/>
              </p:cNvSpPr>
              <p:nvPr/>
            </p:nvSpPr>
            <p:spPr bwMode="auto">
              <a:xfrm>
                <a:off x="399" y="1116"/>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2" name="Oval 69"/>
              <p:cNvSpPr>
                <a:spLocks noChangeArrowheads="1"/>
              </p:cNvSpPr>
              <p:nvPr/>
            </p:nvSpPr>
            <p:spPr bwMode="auto">
              <a:xfrm>
                <a:off x="426" y="12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3" name="Oval 70"/>
              <p:cNvSpPr>
                <a:spLocks noChangeArrowheads="1"/>
              </p:cNvSpPr>
              <p:nvPr/>
            </p:nvSpPr>
            <p:spPr bwMode="auto">
              <a:xfrm>
                <a:off x="302" y="1329"/>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4" name="Oval 71"/>
              <p:cNvSpPr>
                <a:spLocks noChangeArrowheads="1"/>
              </p:cNvSpPr>
              <p:nvPr/>
            </p:nvSpPr>
            <p:spPr bwMode="auto">
              <a:xfrm>
                <a:off x="302" y="14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5" name="Oval 72"/>
              <p:cNvSpPr>
                <a:spLocks noChangeArrowheads="1"/>
              </p:cNvSpPr>
              <p:nvPr/>
            </p:nvSpPr>
            <p:spPr bwMode="auto">
              <a:xfrm>
                <a:off x="413" y="1379"/>
                <a:ext cx="27"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6" name="Oval 73"/>
              <p:cNvSpPr>
                <a:spLocks noChangeArrowheads="1"/>
              </p:cNvSpPr>
              <p:nvPr/>
            </p:nvSpPr>
            <p:spPr bwMode="auto">
              <a:xfrm>
                <a:off x="302" y="15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7" name="Oval 74"/>
              <p:cNvSpPr>
                <a:spLocks noChangeArrowheads="1"/>
              </p:cNvSpPr>
              <p:nvPr/>
            </p:nvSpPr>
            <p:spPr bwMode="auto">
              <a:xfrm>
                <a:off x="413" y="1517"/>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8" name="Oval 75"/>
              <p:cNvSpPr>
                <a:spLocks noChangeArrowheads="1"/>
              </p:cNvSpPr>
              <p:nvPr/>
            </p:nvSpPr>
            <p:spPr bwMode="auto">
              <a:xfrm>
                <a:off x="426" y="1667"/>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9" name="Oval 76"/>
              <p:cNvSpPr>
                <a:spLocks noChangeArrowheads="1"/>
              </p:cNvSpPr>
              <p:nvPr/>
            </p:nvSpPr>
            <p:spPr bwMode="auto">
              <a:xfrm>
                <a:off x="302" y="1743"/>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0" name="Oval 77"/>
              <p:cNvSpPr>
                <a:spLocks noChangeArrowheads="1"/>
              </p:cNvSpPr>
              <p:nvPr/>
            </p:nvSpPr>
            <p:spPr bwMode="auto">
              <a:xfrm>
                <a:off x="495" y="11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1" name="Oval 78"/>
              <p:cNvSpPr>
                <a:spLocks noChangeArrowheads="1"/>
              </p:cNvSpPr>
              <p:nvPr/>
            </p:nvSpPr>
            <p:spPr bwMode="auto">
              <a:xfrm>
                <a:off x="592" y="1116"/>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2" name="Oval 79"/>
              <p:cNvSpPr>
                <a:spLocks noChangeArrowheads="1"/>
              </p:cNvSpPr>
              <p:nvPr/>
            </p:nvSpPr>
            <p:spPr bwMode="auto">
              <a:xfrm>
                <a:off x="619" y="12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3" name="Oval 80"/>
              <p:cNvSpPr>
                <a:spLocks noChangeArrowheads="1"/>
              </p:cNvSpPr>
              <p:nvPr/>
            </p:nvSpPr>
            <p:spPr bwMode="auto">
              <a:xfrm>
                <a:off x="495" y="1329"/>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4" name="Oval 81"/>
              <p:cNvSpPr>
                <a:spLocks noChangeArrowheads="1"/>
              </p:cNvSpPr>
              <p:nvPr/>
            </p:nvSpPr>
            <p:spPr bwMode="auto">
              <a:xfrm>
                <a:off x="495" y="14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5" name="Oval 82"/>
              <p:cNvSpPr>
                <a:spLocks noChangeArrowheads="1"/>
              </p:cNvSpPr>
              <p:nvPr/>
            </p:nvSpPr>
            <p:spPr bwMode="auto">
              <a:xfrm>
                <a:off x="606" y="1379"/>
                <a:ext cx="27"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6" name="Oval 83"/>
              <p:cNvSpPr>
                <a:spLocks noChangeArrowheads="1"/>
              </p:cNvSpPr>
              <p:nvPr/>
            </p:nvSpPr>
            <p:spPr bwMode="auto">
              <a:xfrm>
                <a:off x="495" y="15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7" name="Oval 84"/>
              <p:cNvSpPr>
                <a:spLocks noChangeArrowheads="1"/>
              </p:cNvSpPr>
              <p:nvPr/>
            </p:nvSpPr>
            <p:spPr bwMode="auto">
              <a:xfrm>
                <a:off x="606" y="1517"/>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8" name="Oval 85"/>
              <p:cNvSpPr>
                <a:spLocks noChangeArrowheads="1"/>
              </p:cNvSpPr>
              <p:nvPr/>
            </p:nvSpPr>
            <p:spPr bwMode="auto">
              <a:xfrm>
                <a:off x="619" y="1667"/>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9" name="Oval 86"/>
              <p:cNvSpPr>
                <a:spLocks noChangeArrowheads="1"/>
              </p:cNvSpPr>
              <p:nvPr/>
            </p:nvSpPr>
            <p:spPr bwMode="auto">
              <a:xfrm>
                <a:off x="495" y="1743"/>
                <a:ext cx="28" cy="25"/>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10299" name="Text Box 87"/>
            <p:cNvSpPr txBox="1">
              <a:spLocks noChangeArrowheads="1"/>
            </p:cNvSpPr>
            <p:nvPr/>
          </p:nvSpPr>
          <p:spPr bwMode="auto">
            <a:xfrm>
              <a:off x="163" y="1782"/>
              <a:ext cx="6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a:r>
                <a:rPr lang="en-US" sz="1400" b="1" dirty="0">
                  <a:latin typeface="+mj-lt"/>
                </a:rPr>
                <a:t>UNIFORM/</a:t>
              </a:r>
            </a:p>
            <a:p>
              <a:pPr algn="ctr"/>
              <a:r>
                <a:rPr lang="en-US" sz="1400" b="1" dirty="0">
                  <a:latin typeface="+mj-lt"/>
                </a:rPr>
                <a:t>DISPERSED</a:t>
              </a:r>
            </a:p>
          </p:txBody>
        </p:sp>
      </p:grpSp>
      <p:grpSp>
        <p:nvGrpSpPr>
          <p:cNvPr id="10247" name="Group 122"/>
          <p:cNvGrpSpPr>
            <a:grpSpLocks/>
          </p:cNvGrpSpPr>
          <p:nvPr/>
        </p:nvGrpSpPr>
        <p:grpSpPr bwMode="auto">
          <a:xfrm>
            <a:off x="6172200" y="381000"/>
            <a:ext cx="1030288" cy="1374776"/>
            <a:chOff x="192" y="2160"/>
            <a:chExt cx="649" cy="866"/>
          </a:xfrm>
        </p:grpSpPr>
        <p:sp>
          <p:nvSpPr>
            <p:cNvPr id="10267" name="Rectangle 91"/>
            <p:cNvSpPr>
              <a:spLocks noChangeArrowheads="1"/>
            </p:cNvSpPr>
            <p:nvPr/>
          </p:nvSpPr>
          <p:spPr bwMode="auto">
            <a:xfrm>
              <a:off x="287" y="2572"/>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68" name="Rectangle 92"/>
            <p:cNvSpPr>
              <a:spLocks noChangeArrowheads="1"/>
            </p:cNvSpPr>
            <p:nvPr/>
          </p:nvSpPr>
          <p:spPr bwMode="auto">
            <a:xfrm>
              <a:off x="497" y="2572"/>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69" name="Rectangle 93"/>
            <p:cNvSpPr>
              <a:spLocks noChangeArrowheads="1"/>
            </p:cNvSpPr>
            <p:nvPr/>
          </p:nvSpPr>
          <p:spPr bwMode="auto">
            <a:xfrm>
              <a:off x="287" y="2289"/>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0" name="Rectangle 94"/>
            <p:cNvSpPr>
              <a:spLocks noChangeArrowheads="1"/>
            </p:cNvSpPr>
            <p:nvPr/>
          </p:nvSpPr>
          <p:spPr bwMode="auto">
            <a:xfrm>
              <a:off x="497" y="2289"/>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1" name="Rectangle 95"/>
            <p:cNvSpPr>
              <a:spLocks noChangeArrowheads="1"/>
            </p:cNvSpPr>
            <p:nvPr/>
          </p:nvSpPr>
          <p:spPr bwMode="auto">
            <a:xfrm>
              <a:off x="287" y="243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2" name="Rectangle 96"/>
            <p:cNvSpPr>
              <a:spLocks noChangeArrowheads="1"/>
            </p:cNvSpPr>
            <p:nvPr/>
          </p:nvSpPr>
          <p:spPr bwMode="auto">
            <a:xfrm>
              <a:off x="497" y="243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3" name="Rectangle 97"/>
            <p:cNvSpPr>
              <a:spLocks noChangeArrowheads="1"/>
            </p:cNvSpPr>
            <p:nvPr/>
          </p:nvSpPr>
          <p:spPr bwMode="auto">
            <a:xfrm>
              <a:off x="287" y="216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4" name="Rectangle 98"/>
            <p:cNvSpPr>
              <a:spLocks noChangeArrowheads="1"/>
            </p:cNvSpPr>
            <p:nvPr/>
          </p:nvSpPr>
          <p:spPr bwMode="auto">
            <a:xfrm>
              <a:off x="497" y="216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5" name="Rectangle 99"/>
            <p:cNvSpPr>
              <a:spLocks noChangeArrowheads="1"/>
            </p:cNvSpPr>
            <p:nvPr/>
          </p:nvSpPr>
          <p:spPr bwMode="auto">
            <a:xfrm>
              <a:off x="287" y="2714"/>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6" name="Rectangle 100"/>
            <p:cNvSpPr>
              <a:spLocks noChangeArrowheads="1"/>
            </p:cNvSpPr>
            <p:nvPr/>
          </p:nvSpPr>
          <p:spPr bwMode="auto">
            <a:xfrm>
              <a:off x="497" y="2714"/>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7" name="Oval 101"/>
            <p:cNvSpPr>
              <a:spLocks noChangeArrowheads="1"/>
            </p:cNvSpPr>
            <p:nvPr/>
          </p:nvSpPr>
          <p:spPr bwMode="auto">
            <a:xfrm>
              <a:off x="52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78" name="Oval 102"/>
            <p:cNvSpPr>
              <a:spLocks noChangeArrowheads="1"/>
            </p:cNvSpPr>
            <p:nvPr/>
          </p:nvSpPr>
          <p:spPr bwMode="auto">
            <a:xfrm>
              <a:off x="557" y="2495"/>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79" name="Oval 103"/>
            <p:cNvSpPr>
              <a:spLocks noChangeArrowheads="1"/>
            </p:cNvSpPr>
            <p:nvPr/>
          </p:nvSpPr>
          <p:spPr bwMode="auto">
            <a:xfrm>
              <a:off x="58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0" name="Oval 104"/>
            <p:cNvSpPr>
              <a:spLocks noChangeArrowheads="1"/>
            </p:cNvSpPr>
            <p:nvPr/>
          </p:nvSpPr>
          <p:spPr bwMode="auto">
            <a:xfrm>
              <a:off x="51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1" name="Oval 105"/>
            <p:cNvSpPr>
              <a:spLocks noChangeArrowheads="1"/>
            </p:cNvSpPr>
            <p:nvPr/>
          </p:nvSpPr>
          <p:spPr bwMode="auto">
            <a:xfrm>
              <a:off x="632" y="2482"/>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2" name="Oval 106"/>
            <p:cNvSpPr>
              <a:spLocks noChangeArrowheads="1"/>
            </p:cNvSpPr>
            <p:nvPr/>
          </p:nvSpPr>
          <p:spPr bwMode="auto">
            <a:xfrm>
              <a:off x="557"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3" name="Oval 107"/>
            <p:cNvSpPr>
              <a:spLocks noChangeArrowheads="1"/>
            </p:cNvSpPr>
            <p:nvPr/>
          </p:nvSpPr>
          <p:spPr bwMode="auto">
            <a:xfrm>
              <a:off x="60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4" name="Oval 108"/>
            <p:cNvSpPr>
              <a:spLocks noChangeArrowheads="1"/>
            </p:cNvSpPr>
            <p:nvPr/>
          </p:nvSpPr>
          <p:spPr bwMode="auto">
            <a:xfrm>
              <a:off x="647" y="2443"/>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5" name="Oval 109"/>
            <p:cNvSpPr>
              <a:spLocks noChangeArrowheads="1"/>
            </p:cNvSpPr>
            <p:nvPr/>
          </p:nvSpPr>
          <p:spPr bwMode="auto">
            <a:xfrm>
              <a:off x="662"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6" name="Oval 110"/>
            <p:cNvSpPr>
              <a:spLocks noChangeArrowheads="1"/>
            </p:cNvSpPr>
            <p:nvPr/>
          </p:nvSpPr>
          <p:spPr bwMode="auto">
            <a:xfrm>
              <a:off x="557" y="2430"/>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7" name="Oval 111"/>
            <p:cNvSpPr>
              <a:spLocks noChangeArrowheads="1"/>
            </p:cNvSpPr>
            <p:nvPr/>
          </p:nvSpPr>
          <p:spPr bwMode="auto">
            <a:xfrm>
              <a:off x="31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8" name="Oval 112"/>
            <p:cNvSpPr>
              <a:spLocks noChangeArrowheads="1"/>
            </p:cNvSpPr>
            <p:nvPr/>
          </p:nvSpPr>
          <p:spPr bwMode="auto">
            <a:xfrm>
              <a:off x="347" y="2495"/>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9" name="Oval 113"/>
            <p:cNvSpPr>
              <a:spLocks noChangeArrowheads="1"/>
            </p:cNvSpPr>
            <p:nvPr/>
          </p:nvSpPr>
          <p:spPr bwMode="auto">
            <a:xfrm>
              <a:off x="37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0" name="Oval 114"/>
            <p:cNvSpPr>
              <a:spLocks noChangeArrowheads="1"/>
            </p:cNvSpPr>
            <p:nvPr/>
          </p:nvSpPr>
          <p:spPr bwMode="auto">
            <a:xfrm>
              <a:off x="30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1" name="Oval 115"/>
            <p:cNvSpPr>
              <a:spLocks noChangeArrowheads="1"/>
            </p:cNvSpPr>
            <p:nvPr/>
          </p:nvSpPr>
          <p:spPr bwMode="auto">
            <a:xfrm>
              <a:off x="422" y="2482"/>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2" name="Oval 116"/>
            <p:cNvSpPr>
              <a:spLocks noChangeArrowheads="1"/>
            </p:cNvSpPr>
            <p:nvPr/>
          </p:nvSpPr>
          <p:spPr bwMode="auto">
            <a:xfrm>
              <a:off x="347"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3" name="Oval 117"/>
            <p:cNvSpPr>
              <a:spLocks noChangeArrowheads="1"/>
            </p:cNvSpPr>
            <p:nvPr/>
          </p:nvSpPr>
          <p:spPr bwMode="auto">
            <a:xfrm>
              <a:off x="39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4" name="Oval 118"/>
            <p:cNvSpPr>
              <a:spLocks noChangeArrowheads="1"/>
            </p:cNvSpPr>
            <p:nvPr/>
          </p:nvSpPr>
          <p:spPr bwMode="auto">
            <a:xfrm>
              <a:off x="437" y="2443"/>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5" name="Oval 119"/>
            <p:cNvSpPr>
              <a:spLocks noChangeArrowheads="1"/>
            </p:cNvSpPr>
            <p:nvPr/>
          </p:nvSpPr>
          <p:spPr bwMode="auto">
            <a:xfrm>
              <a:off x="452"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6" name="Oval 120"/>
            <p:cNvSpPr>
              <a:spLocks noChangeArrowheads="1"/>
            </p:cNvSpPr>
            <p:nvPr/>
          </p:nvSpPr>
          <p:spPr bwMode="auto">
            <a:xfrm>
              <a:off x="347" y="2430"/>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7" name="Text Box 121"/>
            <p:cNvSpPr txBox="1">
              <a:spLocks noChangeArrowheads="1"/>
            </p:cNvSpPr>
            <p:nvPr/>
          </p:nvSpPr>
          <p:spPr bwMode="auto">
            <a:xfrm>
              <a:off x="192" y="2832"/>
              <a:ext cx="64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a:r>
                <a:rPr lang="en-US" sz="1400" b="1" dirty="0">
                  <a:latin typeface="+mj-lt"/>
                </a:rPr>
                <a:t>CLUSTERED</a:t>
              </a:r>
            </a:p>
          </p:txBody>
        </p:sp>
      </p:grpSp>
      <p:grpSp>
        <p:nvGrpSpPr>
          <p:cNvPr id="10249" name="Group 130"/>
          <p:cNvGrpSpPr>
            <a:grpSpLocks/>
          </p:cNvGrpSpPr>
          <p:nvPr/>
        </p:nvGrpSpPr>
        <p:grpSpPr bwMode="auto">
          <a:xfrm>
            <a:off x="914400" y="-71437"/>
            <a:ext cx="1550988" cy="5540375"/>
            <a:chOff x="1056" y="-146"/>
            <a:chExt cx="977" cy="3490"/>
          </a:xfrm>
        </p:grpSpPr>
        <p:graphicFrame>
          <p:nvGraphicFramePr>
            <p:cNvPr id="10258" name="Object 2"/>
            <p:cNvGraphicFramePr>
              <a:graphicFrameLocks noChangeAspect="1"/>
            </p:cNvGraphicFramePr>
            <p:nvPr>
              <p:extLst>
                <p:ext uri="{D42A27DB-BD31-4B8C-83A1-F6EECF244321}">
                  <p14:modId xmlns:p14="http://schemas.microsoft.com/office/powerpoint/2010/main" val="1244838392"/>
                </p:ext>
              </p:extLst>
            </p:nvPr>
          </p:nvGraphicFramePr>
          <p:xfrm>
            <a:off x="1056" y="133"/>
            <a:ext cx="977" cy="3211"/>
          </p:xfrm>
          <a:graphic>
            <a:graphicData uri="http://schemas.openxmlformats.org/presentationml/2006/ole">
              <mc:AlternateContent xmlns:mc="http://schemas.openxmlformats.org/markup-compatibility/2006">
                <mc:Choice xmlns:v="urn:schemas-microsoft-com:vml" Requires="v">
                  <p:oleObj spid="_x0000_s5930" name="Worksheet" r:id="rId4" imgW="1400183" imgH="4600478" progId="Excel.Sheet.8">
                    <p:embed/>
                  </p:oleObj>
                </mc:Choice>
                <mc:Fallback>
                  <p:oleObj name="Worksheet" r:id="rId4" imgW="1400183" imgH="4600478" progId="Excel.Sheet.8">
                    <p:embed/>
                    <p:pic>
                      <p:nvPicPr>
                        <p:cNvPr id="0" name="Picture 5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33"/>
                          <a:ext cx="977" cy="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59" name="Text Box 19"/>
            <p:cNvSpPr txBox="1">
              <a:spLocks noChangeArrowheads="1"/>
            </p:cNvSpPr>
            <p:nvPr/>
          </p:nvSpPr>
          <p:spPr bwMode="auto">
            <a:xfrm>
              <a:off x="1152" y="-146"/>
              <a:ext cx="7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sz="2400" b="1" dirty="0" smtClean="0">
                  <a:latin typeface="+mj-lt"/>
                </a:rPr>
                <a:t>Random</a:t>
              </a:r>
              <a:endParaRPr lang="en-US" sz="2400" b="1" dirty="0">
                <a:latin typeface="+mj-lt"/>
              </a:endParaRPr>
            </a:p>
          </p:txBody>
        </p:sp>
      </p:grpSp>
      <p:grpSp>
        <p:nvGrpSpPr>
          <p:cNvPr id="10250" name="Group 132"/>
          <p:cNvGrpSpPr>
            <a:grpSpLocks/>
          </p:cNvGrpSpPr>
          <p:nvPr/>
        </p:nvGrpSpPr>
        <p:grpSpPr bwMode="auto">
          <a:xfrm>
            <a:off x="7162800" y="-76200"/>
            <a:ext cx="1732688" cy="5562601"/>
            <a:chOff x="4080" y="-149"/>
            <a:chExt cx="944" cy="3504"/>
          </a:xfrm>
        </p:grpSpPr>
        <p:graphicFrame>
          <p:nvGraphicFramePr>
            <p:cNvPr id="10255" name="Object 4"/>
            <p:cNvGraphicFramePr>
              <a:graphicFrameLocks noChangeAspect="1"/>
            </p:cNvGraphicFramePr>
            <p:nvPr>
              <p:extLst>
                <p:ext uri="{D42A27DB-BD31-4B8C-83A1-F6EECF244321}">
                  <p14:modId xmlns:p14="http://schemas.microsoft.com/office/powerpoint/2010/main" val="2449169260"/>
                </p:ext>
              </p:extLst>
            </p:nvPr>
          </p:nvGraphicFramePr>
          <p:xfrm>
            <a:off x="4080" y="144"/>
            <a:ext cx="944" cy="3211"/>
          </p:xfrm>
          <a:graphic>
            <a:graphicData uri="http://schemas.openxmlformats.org/presentationml/2006/ole">
              <mc:AlternateContent xmlns:mc="http://schemas.openxmlformats.org/markup-compatibility/2006">
                <mc:Choice xmlns:v="urn:schemas-microsoft-com:vml" Requires="v">
                  <p:oleObj spid="_x0000_s5931" name="Worksheet" r:id="rId6" imgW="1352674" imgH="4600478" progId="Excel.Sheet.8">
                    <p:embed/>
                  </p:oleObj>
                </mc:Choice>
                <mc:Fallback>
                  <p:oleObj name="Worksheet" r:id="rId6" imgW="1352674" imgH="4600478" progId="Excel.Sheet.8">
                    <p:embed/>
                    <p:pic>
                      <p:nvPicPr>
                        <p:cNvPr id="0" name="Picture 5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 y="144"/>
                          <a:ext cx="944" cy="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56" name="Text Box 21"/>
            <p:cNvSpPr txBox="1">
              <a:spLocks noChangeArrowheads="1"/>
            </p:cNvSpPr>
            <p:nvPr/>
          </p:nvSpPr>
          <p:spPr bwMode="auto">
            <a:xfrm>
              <a:off x="4193" y="-149"/>
              <a:ext cx="7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sz="2400" b="1" dirty="0">
                  <a:latin typeface="+mj-lt"/>
                </a:rPr>
                <a:t>C</a:t>
              </a:r>
              <a:r>
                <a:rPr lang="en-US" sz="2400" b="1" dirty="0" smtClean="0">
                  <a:latin typeface="+mj-lt"/>
                </a:rPr>
                <a:t>lustered</a:t>
              </a:r>
              <a:endParaRPr lang="en-US" sz="2400" b="1" dirty="0">
                <a:latin typeface="+mj-lt"/>
              </a:endParaRPr>
            </a:p>
          </p:txBody>
        </p:sp>
      </p:grpSp>
      <p:grpSp>
        <p:nvGrpSpPr>
          <p:cNvPr id="10251" name="Group 131"/>
          <p:cNvGrpSpPr>
            <a:grpSpLocks/>
          </p:cNvGrpSpPr>
          <p:nvPr/>
        </p:nvGrpSpPr>
        <p:grpSpPr bwMode="auto">
          <a:xfrm>
            <a:off x="4114800" y="-76200"/>
            <a:ext cx="1392238" cy="5562601"/>
            <a:chOff x="2592" y="-149"/>
            <a:chExt cx="877" cy="3504"/>
          </a:xfrm>
        </p:grpSpPr>
        <p:graphicFrame>
          <p:nvGraphicFramePr>
            <p:cNvPr id="10252" name="Object 3"/>
            <p:cNvGraphicFramePr>
              <a:graphicFrameLocks noChangeAspect="1"/>
            </p:cNvGraphicFramePr>
            <p:nvPr>
              <p:extLst>
                <p:ext uri="{D42A27DB-BD31-4B8C-83A1-F6EECF244321}">
                  <p14:modId xmlns:p14="http://schemas.microsoft.com/office/powerpoint/2010/main" val="3423808689"/>
                </p:ext>
              </p:extLst>
            </p:nvPr>
          </p:nvGraphicFramePr>
          <p:xfrm>
            <a:off x="2592" y="144"/>
            <a:ext cx="877" cy="3211"/>
          </p:xfrm>
          <a:graphic>
            <a:graphicData uri="http://schemas.openxmlformats.org/presentationml/2006/ole">
              <mc:AlternateContent xmlns:mc="http://schemas.openxmlformats.org/markup-compatibility/2006">
                <mc:Choice xmlns:v="urn:schemas-microsoft-com:vml" Requires="v">
                  <p:oleObj spid="_x0000_s5932" name="Worksheet" r:id="rId8" imgW="1257385" imgH="4600478" progId="Excel.Sheet.8">
                    <p:embed/>
                  </p:oleObj>
                </mc:Choice>
                <mc:Fallback>
                  <p:oleObj name="Worksheet" r:id="rId8" imgW="1257385" imgH="4600478" progId="Excel.Sheet.8">
                    <p:embed/>
                    <p:pic>
                      <p:nvPicPr>
                        <p:cNvPr id="0" name="Picture 5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2" y="144"/>
                          <a:ext cx="877" cy="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53" name="Text Box 20"/>
            <p:cNvSpPr txBox="1">
              <a:spLocks noChangeArrowheads="1"/>
            </p:cNvSpPr>
            <p:nvPr/>
          </p:nvSpPr>
          <p:spPr bwMode="auto">
            <a:xfrm>
              <a:off x="2640" y="-149"/>
              <a:ext cx="78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sz="2400" b="1" dirty="0" smtClean="0">
                  <a:latin typeface="+mj-lt"/>
                </a:rPr>
                <a:t>Uniform</a:t>
              </a:r>
              <a:endParaRPr lang="en-US" sz="2400" b="1" dirty="0">
                <a:latin typeface="+mj-lt"/>
              </a:endParaRPr>
            </a:p>
          </p:txBody>
        </p:sp>
      </p:grpSp>
    </p:spTree>
    <p:extLst>
      <p:ext uri="{BB962C8B-B14F-4D97-AF65-F5344CB8AC3E}">
        <p14:creationId xmlns:p14="http://schemas.microsoft.com/office/powerpoint/2010/main" val="922456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Significance Tests for VMR</a:t>
            </a:r>
            <a:endParaRPr lang="en-US" b="1" dirty="0"/>
          </a:p>
        </p:txBody>
      </p:sp>
      <p:sp>
        <p:nvSpPr>
          <p:cNvPr id="3" name="Content Placeholder 2"/>
          <p:cNvSpPr>
            <a:spLocks noGrp="1"/>
          </p:cNvSpPr>
          <p:nvPr>
            <p:ph idx="1"/>
          </p:nvPr>
        </p:nvSpPr>
        <p:spPr/>
        <p:txBody>
          <a:bodyPr/>
          <a:lstStyle/>
          <a:p>
            <a:r>
              <a:rPr lang="en-US" dirty="0" smtClean="0"/>
              <a:t>They exist. However, we won’t get into them, because the quadrat method has a number of limitations.</a:t>
            </a:r>
          </a:p>
          <a:p>
            <a:r>
              <a:rPr lang="en-US" dirty="0" smtClean="0"/>
              <a:t>These limitations are presented on the next slide. </a:t>
            </a:r>
          </a:p>
          <a:p>
            <a:r>
              <a:rPr lang="en-US" dirty="0" smtClean="0"/>
              <a:t>Limitations are serious enough that they deserve looking into another method.</a:t>
            </a:r>
          </a:p>
          <a:p>
            <a:pPr marL="0" indent="0">
              <a:buNone/>
            </a:pPr>
            <a:endParaRPr lang="en-US" dirty="0"/>
          </a:p>
        </p:txBody>
      </p:sp>
    </p:spTree>
    <p:extLst>
      <p:ext uri="{BB962C8B-B14F-4D97-AF65-F5344CB8AC3E}">
        <p14:creationId xmlns:p14="http://schemas.microsoft.com/office/powerpoint/2010/main" val="1169999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fontScale="90000"/>
          </a:bodyPr>
          <a:lstStyle/>
          <a:p>
            <a:r>
              <a:rPr lang="en-US" b="1" dirty="0" smtClean="0"/>
              <a:t>Some Issues with Quadrat Analysis</a:t>
            </a:r>
            <a:endParaRPr lang="en-US"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007" y="914400"/>
            <a:ext cx="558779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602" y="3009331"/>
            <a:ext cx="4680798" cy="201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953" y="5119985"/>
            <a:ext cx="3507573" cy="158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1676400"/>
            <a:ext cx="410953" cy="4524315"/>
          </a:xfrm>
          <a:prstGeom prst="rect">
            <a:avLst/>
          </a:prstGeom>
          <a:noFill/>
        </p:spPr>
        <p:txBody>
          <a:bodyPr wrap="square" rtlCol="0">
            <a:spAutoFit/>
          </a:bodyPr>
          <a:lstStyle/>
          <a:p>
            <a:r>
              <a:rPr lang="en-US" dirty="0" smtClean="0"/>
              <a:t>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b.</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c.</a:t>
            </a:r>
            <a:endParaRPr lang="en-US" dirty="0"/>
          </a:p>
        </p:txBody>
      </p:sp>
      <p:sp>
        <p:nvSpPr>
          <p:cNvPr id="5" name="TextBox 4"/>
          <p:cNvSpPr txBox="1"/>
          <p:nvPr/>
        </p:nvSpPr>
        <p:spPr>
          <a:xfrm>
            <a:off x="6019800" y="914400"/>
            <a:ext cx="3048000" cy="5632311"/>
          </a:xfrm>
          <a:prstGeom prst="rect">
            <a:avLst/>
          </a:prstGeom>
          <a:noFill/>
        </p:spPr>
        <p:txBody>
          <a:bodyPr wrap="square" rtlCol="0">
            <a:spAutoFit/>
          </a:bodyPr>
          <a:lstStyle/>
          <a:p>
            <a:endParaRPr lang="en-US" i="1" dirty="0" smtClean="0"/>
          </a:p>
          <a:p>
            <a:r>
              <a:rPr lang="en-US" i="1" dirty="0" smtClean="0">
                <a:solidFill>
                  <a:srgbClr val="FF0000"/>
                </a:solidFill>
              </a:rPr>
              <a:t>Same pattern; same range; different cell size =&gt; </a:t>
            </a:r>
          </a:p>
          <a:p>
            <a:endParaRPr lang="en-US" i="1" dirty="0">
              <a:solidFill>
                <a:srgbClr val="FF0000"/>
              </a:solidFill>
            </a:endParaRPr>
          </a:p>
          <a:p>
            <a:r>
              <a:rPr lang="en-US" b="1" i="1" dirty="0" smtClean="0">
                <a:solidFill>
                  <a:srgbClr val="FF0000"/>
                </a:solidFill>
              </a:rPr>
              <a:t>Different Results</a:t>
            </a:r>
          </a:p>
          <a:p>
            <a:endParaRPr lang="en-US" i="1" dirty="0" smtClean="0"/>
          </a:p>
          <a:p>
            <a:endParaRPr lang="en-US" i="1" dirty="0" smtClean="0"/>
          </a:p>
          <a:p>
            <a:endParaRPr lang="en-US" i="1" dirty="0"/>
          </a:p>
          <a:p>
            <a:endParaRPr lang="en-US" i="1" dirty="0" smtClean="0"/>
          </a:p>
          <a:p>
            <a:r>
              <a:rPr lang="en-US" i="1" dirty="0" smtClean="0">
                <a:solidFill>
                  <a:srgbClr val="FF0000"/>
                </a:solidFill>
              </a:rPr>
              <a:t>Same pattern; same cell size; different range =&gt;</a:t>
            </a:r>
          </a:p>
          <a:p>
            <a:endParaRPr lang="en-US" i="1" dirty="0">
              <a:solidFill>
                <a:srgbClr val="FF0000"/>
              </a:solidFill>
            </a:endParaRPr>
          </a:p>
          <a:p>
            <a:r>
              <a:rPr lang="en-US" b="1" i="1" dirty="0" smtClean="0">
                <a:solidFill>
                  <a:srgbClr val="FF0000"/>
                </a:solidFill>
              </a:rPr>
              <a:t>Different Results</a:t>
            </a:r>
          </a:p>
          <a:p>
            <a:endParaRPr lang="en-US" i="1" dirty="0"/>
          </a:p>
          <a:p>
            <a:endParaRPr lang="en-US" i="1" dirty="0"/>
          </a:p>
          <a:p>
            <a:r>
              <a:rPr lang="en-US" i="1" dirty="0" smtClean="0">
                <a:solidFill>
                  <a:srgbClr val="FF0000"/>
                </a:solidFill>
              </a:rPr>
              <a:t>Same range; same cell size, same number of points in each cell; different pattern =&gt;</a:t>
            </a:r>
            <a:endParaRPr lang="en-US" b="1" i="1" dirty="0" smtClean="0">
              <a:solidFill>
                <a:srgbClr val="FF0000"/>
              </a:solidFill>
            </a:endParaRPr>
          </a:p>
          <a:p>
            <a:endParaRPr lang="en-US" b="1" i="1" dirty="0" smtClean="0">
              <a:solidFill>
                <a:srgbClr val="FF0000"/>
              </a:solidFill>
            </a:endParaRPr>
          </a:p>
          <a:p>
            <a:r>
              <a:rPr lang="en-US" b="1" i="1" dirty="0" smtClean="0">
                <a:solidFill>
                  <a:srgbClr val="FF0000"/>
                </a:solidFill>
              </a:rPr>
              <a:t>Same Results</a:t>
            </a:r>
          </a:p>
        </p:txBody>
      </p:sp>
    </p:spTree>
    <p:extLst>
      <p:ext uri="{BB962C8B-B14F-4D97-AF65-F5344CB8AC3E}">
        <p14:creationId xmlns:p14="http://schemas.microsoft.com/office/powerpoint/2010/main" val="3947615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Summarizing</a:t>
            </a:r>
            <a:endParaRPr lang="en-US" b="1" dirty="0"/>
          </a:p>
        </p:txBody>
      </p:sp>
      <p:sp>
        <p:nvSpPr>
          <p:cNvPr id="3" name="Content Placeholder 2"/>
          <p:cNvSpPr>
            <a:spLocks noGrp="1"/>
          </p:cNvSpPr>
          <p:nvPr>
            <p:ph idx="1"/>
          </p:nvPr>
        </p:nvSpPr>
        <p:spPr/>
        <p:txBody>
          <a:bodyPr/>
          <a:lstStyle/>
          <a:p>
            <a:r>
              <a:rPr lang="en-US" dirty="0" smtClean="0"/>
              <a:t>The quadrat method is a measure of point density, since we’re counting the number of points per unit area (i.e., quadrat or cell) </a:t>
            </a:r>
          </a:p>
          <a:p>
            <a:r>
              <a:rPr lang="en-US" dirty="0" smtClean="0"/>
              <a:t>We aren’t taking into consideration how far apart the points are, and how they’re arranged in space. </a:t>
            </a:r>
          </a:p>
          <a:p>
            <a:pPr lvl="1"/>
            <a:r>
              <a:rPr lang="en-US" dirty="0" smtClean="0"/>
              <a:t>This is a pretty big limitation and we should look at other point pattern methods.</a:t>
            </a:r>
            <a:endParaRPr lang="en-US" dirty="0"/>
          </a:p>
        </p:txBody>
      </p:sp>
    </p:spTree>
    <p:extLst>
      <p:ext uri="{BB962C8B-B14F-4D97-AF65-F5344CB8AC3E}">
        <p14:creationId xmlns:p14="http://schemas.microsoft.com/office/powerpoint/2010/main" val="4289801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smtClean="0"/>
              <a:t>Nearest Neighbor Index (NNI)</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020" y="762000"/>
                <a:ext cx="9118979" cy="6096000"/>
              </a:xfrm>
            </p:spPr>
            <p:txBody>
              <a:bodyPr>
                <a:noAutofit/>
              </a:bodyPr>
              <a:lstStyle/>
              <a:p>
                <a:pPr>
                  <a:lnSpc>
                    <a:spcPct val="90000"/>
                  </a:lnSpc>
                </a:pPr>
                <a:r>
                  <a:rPr lang="en-US" sz="2400" dirty="0" smtClean="0"/>
                  <a:t>An index based on the distances between points, comparing</a:t>
                </a:r>
                <a:endParaRPr lang="en-US" sz="2400" dirty="0"/>
              </a:p>
              <a:p>
                <a:pPr lvl="1">
                  <a:lnSpc>
                    <a:spcPct val="90000"/>
                  </a:lnSpc>
                </a:pPr>
                <a:r>
                  <a:rPr lang="en-US" sz="1800" i="1" dirty="0" smtClean="0"/>
                  <a:t>Observed </a:t>
                </a:r>
                <a:r>
                  <a:rPr lang="en-US" sz="1800" dirty="0" smtClean="0"/>
                  <a:t>average distance between each </a:t>
                </a:r>
                <a:r>
                  <a:rPr lang="en-US" sz="1800" dirty="0"/>
                  <a:t>point and its nearest neighbor  </a:t>
                </a:r>
                <a:endParaRPr lang="en-US" sz="1800" dirty="0" smtClean="0"/>
              </a:p>
              <a:p>
                <a:pPr lvl="2">
                  <a:lnSpc>
                    <a:spcPct val="90000"/>
                  </a:lnSpc>
                </a:pPr>
                <a:r>
                  <a:rPr lang="en-US" sz="1600" dirty="0" smtClean="0"/>
                  <a:t>I.e., for each point </a:t>
                </a:r>
                <a:r>
                  <a:rPr lang="en-US" sz="1600" i="1" dirty="0" smtClean="0"/>
                  <a:t>i</a:t>
                </a:r>
                <a:r>
                  <a:rPr lang="en-US" sz="1600" dirty="0" smtClean="0"/>
                  <a:t>, identify its nearest neighbor </a:t>
                </a:r>
                <a:r>
                  <a:rPr lang="en-US" sz="1600" i="1" dirty="0" smtClean="0"/>
                  <a:t>j</a:t>
                </a:r>
                <a:r>
                  <a:rPr lang="en-US" sz="1600" dirty="0" smtClean="0"/>
                  <a:t>, and calculate the distance between </a:t>
                </a:r>
                <a:r>
                  <a:rPr lang="en-US" sz="1600" i="1" dirty="0" smtClean="0"/>
                  <a:t>i</a:t>
                </a:r>
                <a:r>
                  <a:rPr lang="en-US" sz="1600" dirty="0" smtClean="0"/>
                  <a:t> and </a:t>
                </a:r>
                <a:r>
                  <a:rPr lang="en-US" sz="1600" i="1" dirty="0"/>
                  <a:t>j</a:t>
                </a:r>
                <a:endParaRPr lang="en-US" sz="1600" b="1" i="1" dirty="0"/>
              </a:p>
              <a:p>
                <a:pPr lvl="1">
                  <a:lnSpc>
                    <a:spcPct val="90000"/>
                  </a:lnSpc>
                </a:pPr>
                <a:endParaRPr lang="en-US" sz="400" i="1" dirty="0" smtClean="0"/>
              </a:p>
              <a:p>
                <a:pPr marL="457200" lvl="1" indent="0">
                  <a:lnSpc>
                    <a:spcPct val="90000"/>
                  </a:lnSpc>
                  <a:buNone/>
                </a:pPr>
                <a:r>
                  <a:rPr lang="en-US" sz="2400" b="1" i="1" dirty="0" smtClean="0"/>
                  <a:t>					with </a:t>
                </a:r>
                <a:endParaRPr lang="en-US" sz="2400" b="1" i="1" dirty="0"/>
              </a:p>
              <a:p>
                <a:pPr marL="457200" lvl="1" indent="0">
                  <a:lnSpc>
                    <a:spcPct val="90000"/>
                  </a:lnSpc>
                  <a:buNone/>
                </a:pPr>
                <a:endParaRPr lang="en-US" sz="400" i="1" dirty="0" smtClean="0"/>
              </a:p>
              <a:p>
                <a:pPr lvl="1">
                  <a:lnSpc>
                    <a:spcPct val="90000"/>
                  </a:lnSpc>
                </a:pPr>
                <a:r>
                  <a:rPr lang="en-US" sz="1800" i="1" dirty="0" smtClean="0"/>
                  <a:t>Expected </a:t>
                </a:r>
                <a:r>
                  <a:rPr lang="en-US" sz="1800" dirty="0" smtClean="0"/>
                  <a:t>average distance between each point and its nearest neighbor </a:t>
                </a:r>
                <a:r>
                  <a:rPr lang="en-US" sz="1800" u="sng" dirty="0" smtClean="0"/>
                  <a:t>if</a:t>
                </a:r>
                <a:r>
                  <a:rPr lang="en-US" sz="1800" dirty="0" smtClean="0"/>
                  <a:t> </a:t>
                </a:r>
                <a:r>
                  <a:rPr lang="en-US" sz="1800" dirty="0"/>
                  <a:t>the </a:t>
                </a:r>
                <a:r>
                  <a:rPr lang="en-US" sz="1800" dirty="0" smtClean="0"/>
                  <a:t>point pattern were random.</a:t>
                </a:r>
                <a:endParaRPr lang="en-US" sz="1800" dirty="0"/>
              </a:p>
              <a:p>
                <a:pPr>
                  <a:lnSpc>
                    <a:spcPct val="90000"/>
                  </a:lnSpc>
                  <a:buNone/>
                </a:pPr>
                <a:r>
                  <a:rPr lang="en-US" sz="2400" dirty="0"/>
                  <a:t>	</a:t>
                </a:r>
                <a:r>
                  <a:rPr lang="en-US" sz="800" dirty="0"/>
                  <a:t>	</a:t>
                </a:r>
                <a14:m>
                  <m:oMath xmlns:m="http://schemas.openxmlformats.org/officeDocument/2006/math">
                    <m:r>
                      <a:rPr lang="en-US" sz="2400" b="0" i="1" smtClean="0">
                        <a:latin typeface="Cambria Math"/>
                      </a:rPr>
                      <m:t>𝑁𝑁𝐼</m:t>
                    </m:r>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𝑂𝑏𝑠𝑒𝑟𝑣𝑒𝑑</m:t>
                        </m:r>
                        <m:r>
                          <a:rPr lang="en-US" sz="2400" b="0" i="1" smtClean="0">
                            <a:latin typeface="Cambria Math"/>
                          </a:rPr>
                          <m:t> </m:t>
                        </m:r>
                        <m:r>
                          <a:rPr lang="en-US" sz="2400" b="0" i="1" smtClean="0">
                            <a:latin typeface="Cambria Math"/>
                          </a:rPr>
                          <m:t>𝐴𝑣𝑒𝑟𝑎𝑔𝑒</m:t>
                        </m:r>
                        <m:r>
                          <a:rPr lang="en-US" sz="2400" b="0" i="1" smtClean="0">
                            <a:latin typeface="Cambria Math"/>
                          </a:rPr>
                          <m:t> </m:t>
                        </m:r>
                        <m:r>
                          <a:rPr lang="en-US" sz="2400" b="0" i="1" smtClean="0">
                            <a:latin typeface="Cambria Math"/>
                          </a:rPr>
                          <m:t>𝐷𝑖𝑠𝑡𝑎𝑛𝑐𝑒</m:t>
                        </m:r>
                      </m:num>
                      <m:den>
                        <m:r>
                          <a:rPr lang="en-US" sz="2400" b="0" i="1" smtClean="0">
                            <a:latin typeface="Cambria Math"/>
                          </a:rPr>
                          <m:t>𝐸𝑥𝑝𝑒𝑐𝑡𝑒𝑑</m:t>
                        </m:r>
                        <m:r>
                          <a:rPr lang="en-US" sz="2400" b="0" i="1" smtClean="0">
                            <a:latin typeface="Cambria Math"/>
                          </a:rPr>
                          <m:t> </m:t>
                        </m:r>
                        <m:r>
                          <a:rPr lang="en-US" sz="2400" b="0" i="1" smtClean="0">
                            <a:latin typeface="Cambria Math"/>
                          </a:rPr>
                          <m:t>𝐴𝑣𝑒𝑟𝑎𝑔𝑒</m:t>
                        </m:r>
                        <m:r>
                          <a:rPr lang="en-US" sz="2400" b="0" i="1" smtClean="0">
                            <a:latin typeface="Cambria Math"/>
                          </a:rPr>
                          <m:t> </m:t>
                        </m:r>
                        <m:r>
                          <a:rPr lang="en-US" sz="2400" b="0" i="1" smtClean="0">
                            <a:latin typeface="Cambria Math"/>
                          </a:rPr>
                          <m:t>𝐷𝑖𝑠𝑡𝑎𝑛𝑐𝑒</m:t>
                        </m:r>
                        <m:r>
                          <a:rPr lang="en-US" sz="2400" b="0" i="1" smtClean="0">
                            <a:latin typeface="Cambria Math"/>
                          </a:rPr>
                          <m:t> (</m:t>
                        </m:r>
                        <m:r>
                          <a:rPr lang="en-US" sz="2400" b="0" i="1" smtClean="0">
                            <a:latin typeface="Cambria Math"/>
                          </a:rPr>
                          <m:t>𝑤h𝑒𝑛</m:t>
                        </m:r>
                        <m:r>
                          <a:rPr lang="en-US" sz="2400" b="0" i="1" smtClean="0">
                            <a:latin typeface="Cambria Math"/>
                          </a:rPr>
                          <m:t> </m:t>
                        </m:r>
                        <m:r>
                          <a:rPr lang="en-US" sz="2400" b="0" i="1" smtClean="0">
                            <a:latin typeface="Cambria Math"/>
                          </a:rPr>
                          <m:t>𝑝𝑎𝑡𝑡𝑒𝑟𝑛</m:t>
                        </m:r>
                        <m:r>
                          <a:rPr lang="en-US" sz="2400" b="0" i="1" smtClean="0">
                            <a:latin typeface="Cambria Math"/>
                          </a:rPr>
                          <m:t> </m:t>
                        </m:r>
                        <m:r>
                          <a:rPr lang="en-US" sz="2400" b="0" i="1" smtClean="0">
                            <a:latin typeface="Cambria Math"/>
                          </a:rPr>
                          <m:t>𝑖𝑠</m:t>
                        </m:r>
                        <m:r>
                          <a:rPr lang="en-US" sz="2400" b="0" i="1" smtClean="0">
                            <a:latin typeface="Cambria Math"/>
                          </a:rPr>
                          <m:t> </m:t>
                        </m:r>
                        <m:r>
                          <a:rPr lang="en-US" sz="2400" b="0" i="1" smtClean="0">
                            <a:latin typeface="Cambria Math"/>
                          </a:rPr>
                          <m:t>𝑟𝑎𝑛𝑑𝑜𝑚</m:t>
                        </m:r>
                        <m:r>
                          <a:rPr lang="en-US" sz="2400" b="0" i="1" smtClean="0">
                            <a:latin typeface="Cambria Math"/>
                          </a:rPr>
                          <m:t>)</m:t>
                        </m:r>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b="0" i="1" smtClean="0">
                                <a:latin typeface="Cambria Math"/>
                              </a:rPr>
                              <m:t>𝑂</m:t>
                            </m:r>
                          </m:sub>
                        </m:sSub>
                      </m:num>
                      <m:den>
                        <m:sSub>
                          <m:sSubPr>
                            <m:ctrlPr>
                              <a:rPr lang="en-US" sz="2400" i="1">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a:rPr>
                                  <m:t>𝐷</m:t>
                                </m:r>
                              </m:e>
                            </m:acc>
                          </m:e>
                          <m:sub>
                            <m:r>
                              <a:rPr lang="en-US" sz="2400" b="0" i="1" smtClean="0">
                                <a:latin typeface="Cambria Math"/>
                              </a:rPr>
                              <m:t>𝐸</m:t>
                            </m:r>
                          </m:sub>
                        </m:sSub>
                      </m:den>
                    </m:f>
                  </m:oMath>
                </a14:m>
                <a:endParaRPr lang="en-US" sz="2400" dirty="0"/>
              </a:p>
              <a:p>
                <a:pPr>
                  <a:lnSpc>
                    <a:spcPct val="90000"/>
                  </a:lnSpc>
                </a:pPr>
                <a:endParaRPr lang="en-US" sz="800" dirty="0" smtClean="0"/>
              </a:p>
              <a:p>
                <a:pPr>
                  <a:lnSpc>
                    <a:spcPct val="90000"/>
                  </a:lnSpc>
                </a:pPr>
                <a:r>
                  <a:rPr lang="en-US" sz="2400" dirty="0" smtClean="0"/>
                  <a:t>When NNI is close to 1, we have a random pattern</a:t>
                </a:r>
              </a:p>
              <a:p>
                <a:pPr lvl="1">
                  <a:lnSpc>
                    <a:spcPct val="90000"/>
                  </a:lnSpc>
                </a:pPr>
                <a:r>
                  <a:rPr lang="en-US" sz="1800" dirty="0" smtClean="0"/>
                  <a:t>NNI = 1 implies that observed average distance </a:t>
                </a:r>
                <a:r>
                  <a:rPr lang="en-US" sz="1800" i="1" dirty="0" smtClean="0"/>
                  <a:t>=</a:t>
                </a:r>
                <a:r>
                  <a:rPr lang="en-US" sz="1800" dirty="0" smtClean="0"/>
                  <a:t> expected average distance when pattern is random</a:t>
                </a:r>
              </a:p>
              <a:p>
                <a:pPr>
                  <a:lnSpc>
                    <a:spcPct val="90000"/>
                  </a:lnSpc>
                </a:pPr>
                <a:r>
                  <a:rPr lang="en-US" sz="2400" dirty="0" smtClean="0"/>
                  <a:t>When NNI is close to 0, we have a clustered pattern</a:t>
                </a:r>
              </a:p>
              <a:p>
                <a:pPr lvl="1">
                  <a:lnSpc>
                    <a:spcPct val="90000"/>
                  </a:lnSpc>
                </a:pPr>
                <a:r>
                  <a:rPr lang="en-US" sz="1800" dirty="0" smtClean="0"/>
                  <a:t>NNI = 0 implies that the observed average distance = 0,  i.e., all the points in our pattern are located in the same spot</a:t>
                </a:r>
              </a:p>
              <a:p>
                <a:pPr>
                  <a:lnSpc>
                    <a:spcPct val="90000"/>
                  </a:lnSpc>
                </a:pPr>
                <a:r>
                  <a:rPr lang="en-US" sz="2400" dirty="0" smtClean="0"/>
                  <a:t>When NNI is close to 2 (at most 2.149), we have a dispersed pattern</a:t>
                </a:r>
              </a:p>
              <a:p>
                <a:pPr lvl="1">
                  <a:lnSpc>
                    <a:spcPct val="90000"/>
                  </a:lnSpc>
                </a:pPr>
                <a:r>
                  <a:rPr lang="en-US" sz="1800" dirty="0" smtClean="0"/>
                  <a:t>NNI &gt; 2 (2.149 being the possible maximum) implies that the observed average distance is much larger than the expected average distance when the pattern is random</a:t>
                </a:r>
                <a:endParaRPr lang="en-US" sz="18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020" y="762000"/>
                <a:ext cx="9118979" cy="6096000"/>
              </a:xfrm>
              <a:blipFill rotWithShape="0">
                <a:blip r:embed="rId3"/>
                <a:stretch>
                  <a:fillRect l="-869" t="-1400" r="-735"/>
                </a:stretch>
              </a:blipFill>
            </p:spPr>
            <p:txBody>
              <a:bodyPr/>
              <a:lstStyle/>
              <a:p>
                <a:r>
                  <a:rPr lang="en-US">
                    <a:noFill/>
                  </a:rPr>
                  <a:t> </a:t>
                </a:r>
              </a:p>
            </p:txBody>
          </p:sp>
        </mc:Fallback>
      </mc:AlternateContent>
    </p:spTree>
    <p:extLst>
      <p:ext uri="{BB962C8B-B14F-4D97-AF65-F5344CB8AC3E}">
        <p14:creationId xmlns:p14="http://schemas.microsoft.com/office/powerpoint/2010/main" val="418904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Examples of Different Values of the NNI</a:t>
            </a:r>
            <a:endParaRPr lang="en-US" b="1" dirty="0"/>
          </a:p>
        </p:txBody>
      </p:sp>
      <p:pic>
        <p:nvPicPr>
          <p:cNvPr id="5" name="Picture 4"/>
          <p:cNvPicPr>
            <a:picLocks noChangeAspect="1"/>
          </p:cNvPicPr>
          <p:nvPr/>
        </p:nvPicPr>
        <p:blipFill>
          <a:blip r:embed="rId2"/>
          <a:stretch>
            <a:fillRect/>
          </a:stretch>
        </p:blipFill>
        <p:spPr>
          <a:xfrm>
            <a:off x="6171064" y="2438400"/>
            <a:ext cx="2668136" cy="1891518"/>
          </a:xfrm>
          <a:prstGeom prst="rect">
            <a:avLst/>
          </a:prstGeom>
        </p:spPr>
      </p:pic>
      <p:sp>
        <p:nvSpPr>
          <p:cNvPr id="6" name="TextBox 5"/>
          <p:cNvSpPr txBox="1"/>
          <p:nvPr/>
        </p:nvSpPr>
        <p:spPr>
          <a:xfrm>
            <a:off x="6171063" y="4724403"/>
            <a:ext cx="2648901" cy="2031325"/>
          </a:xfrm>
          <a:prstGeom prst="rect">
            <a:avLst/>
          </a:prstGeom>
          <a:noFill/>
        </p:spPr>
        <p:txBody>
          <a:bodyPr wrap="square" rtlCol="0">
            <a:spAutoFit/>
          </a:bodyPr>
          <a:lstStyle/>
          <a:p>
            <a:r>
              <a:rPr lang="en-US" dirty="0" smtClean="0"/>
              <a:t>NNI = 2.149 – maximum possible value, indicating that the points are dispersed to a maximum possible extent. This happens when we have a hexagonal point pattern. </a:t>
            </a:r>
            <a:endParaRPr lang="en-US" dirty="0"/>
          </a:p>
        </p:txBody>
      </p:sp>
      <p:pic>
        <p:nvPicPr>
          <p:cNvPr id="7" name="Picture 6"/>
          <p:cNvPicPr>
            <a:picLocks noChangeAspect="1"/>
          </p:cNvPicPr>
          <p:nvPr/>
        </p:nvPicPr>
        <p:blipFill>
          <a:blip r:embed="rId3"/>
          <a:stretch>
            <a:fillRect/>
          </a:stretch>
        </p:blipFill>
        <p:spPr>
          <a:xfrm>
            <a:off x="228601" y="2443162"/>
            <a:ext cx="2667000" cy="1887415"/>
          </a:xfrm>
          <a:prstGeom prst="rect">
            <a:avLst/>
          </a:prstGeom>
        </p:spPr>
      </p:pic>
      <p:sp>
        <p:nvSpPr>
          <p:cNvPr id="8" name="TextBox 7"/>
          <p:cNvSpPr txBox="1"/>
          <p:nvPr/>
        </p:nvSpPr>
        <p:spPr>
          <a:xfrm>
            <a:off x="228601" y="4724403"/>
            <a:ext cx="2667000" cy="1754326"/>
          </a:xfrm>
          <a:prstGeom prst="rect">
            <a:avLst/>
          </a:prstGeom>
          <a:noFill/>
        </p:spPr>
        <p:txBody>
          <a:bodyPr wrap="square" rtlCol="0">
            <a:spAutoFit/>
          </a:bodyPr>
          <a:lstStyle/>
          <a:p>
            <a:r>
              <a:rPr lang="en-US" dirty="0" smtClean="0"/>
              <a:t>NNI = 0 – minimum possible value, indicating that all points are clustered at the same location (i.e., observed average distance = 0)</a:t>
            </a:r>
            <a:endParaRPr lang="en-US" dirty="0"/>
          </a:p>
        </p:txBody>
      </p:sp>
      <p:pic>
        <p:nvPicPr>
          <p:cNvPr id="9" name="Picture 8"/>
          <p:cNvPicPr>
            <a:picLocks noChangeAspect="1"/>
          </p:cNvPicPr>
          <p:nvPr/>
        </p:nvPicPr>
        <p:blipFill>
          <a:blip r:embed="rId4"/>
          <a:stretch>
            <a:fillRect/>
          </a:stretch>
        </p:blipFill>
        <p:spPr>
          <a:xfrm>
            <a:off x="3200400" y="2452612"/>
            <a:ext cx="2652713" cy="1877305"/>
          </a:xfrm>
          <a:prstGeom prst="rect">
            <a:avLst/>
          </a:prstGeom>
        </p:spPr>
      </p:pic>
      <p:sp>
        <p:nvSpPr>
          <p:cNvPr id="10" name="TextBox 9"/>
          <p:cNvSpPr txBox="1"/>
          <p:nvPr/>
        </p:nvSpPr>
        <p:spPr>
          <a:xfrm>
            <a:off x="3200400" y="4724403"/>
            <a:ext cx="2648901" cy="1477328"/>
          </a:xfrm>
          <a:prstGeom prst="rect">
            <a:avLst/>
          </a:prstGeom>
          <a:noFill/>
        </p:spPr>
        <p:txBody>
          <a:bodyPr wrap="square" rtlCol="0">
            <a:spAutoFit/>
          </a:bodyPr>
          <a:lstStyle/>
          <a:p>
            <a:r>
              <a:rPr lang="en-US" dirty="0" smtClean="0"/>
              <a:t>NNI = 1 – random point pattern, indicating that the expected average distance equals to the observed average distance</a:t>
            </a:r>
            <a:endParaRPr lang="en-US" dirty="0"/>
          </a:p>
        </p:txBody>
      </p:sp>
    </p:spTree>
    <p:extLst>
      <p:ext uri="{BB962C8B-B14F-4D97-AF65-F5344CB8AC3E}">
        <p14:creationId xmlns:p14="http://schemas.microsoft.com/office/powerpoint/2010/main" val="1417623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609600"/>
            <a:ext cx="8458200" cy="685800"/>
          </a:xfrm>
        </p:spPr>
        <p:txBody>
          <a:bodyPr/>
          <a:lstStyle/>
          <a:p>
            <a:pPr algn="l"/>
            <a:r>
              <a:rPr lang="en-US" sz="2800" b="1" dirty="0" smtClean="0">
                <a:solidFill>
                  <a:schemeClr val="bg1"/>
                </a:solidFill>
                <a:latin typeface="Calibri" pitchFamily="34" charset="0"/>
              </a:rPr>
              <a:t>Poisson Process and Observing Events Over a Region</a:t>
            </a:r>
          </a:p>
        </p:txBody>
      </p:sp>
      <p:sp>
        <p:nvSpPr>
          <p:cNvPr id="18435" name="Rectangle 3"/>
          <p:cNvSpPr>
            <a:spLocks noGrp="1" noChangeArrowheads="1"/>
          </p:cNvSpPr>
          <p:nvPr>
            <p:ph type="body" idx="1"/>
          </p:nvPr>
        </p:nvSpPr>
        <p:spPr>
          <a:xfrm>
            <a:off x="304800" y="1524000"/>
            <a:ext cx="8534400" cy="5334000"/>
          </a:xfrm>
        </p:spPr>
        <p:txBody>
          <a:bodyPr/>
          <a:lstStyle/>
          <a:p>
            <a:r>
              <a:rPr lang="en-US" sz="2800" dirty="0" smtClean="0">
                <a:latin typeface="Calibri" pitchFamily="34" charset="0"/>
              </a:rPr>
              <a:t>Instead of observing events over time, consider observing events that occur in a region. </a:t>
            </a:r>
          </a:p>
          <a:p>
            <a:pPr lvl="1"/>
            <a:r>
              <a:rPr lang="en-US" sz="2400" dirty="0" smtClean="0">
                <a:latin typeface="Calibri" pitchFamily="34" charset="0"/>
              </a:rPr>
              <a:t>E.g., Select some region R of a forest in a map, go to that region, and count the number of trees. Each tree would represent an event occurring at a particular point in space. </a:t>
            </a:r>
          </a:p>
          <a:p>
            <a:pPr lvl="1"/>
            <a:r>
              <a:rPr lang="en-US" sz="2400" dirty="0" smtClean="0">
                <a:latin typeface="Calibri" pitchFamily="34" charset="0"/>
              </a:rPr>
              <a:t>The number of events occurring in region R has a Poisson distribution with parameter λ = α ∙ area (R).</a:t>
            </a:r>
          </a:p>
          <a:p>
            <a:pPr lvl="2"/>
            <a:r>
              <a:rPr lang="en-US" sz="2000" dirty="0" smtClean="0">
                <a:latin typeface="Calibri" pitchFamily="34" charset="0"/>
              </a:rPr>
              <a:t>Here, α is the expected number of events in a unit area.</a:t>
            </a:r>
          </a:p>
          <a:p>
            <a:pPr lvl="1"/>
            <a:endParaRPr lang="en-US" dirty="0" smtClean="0">
              <a:latin typeface="Calibri" pitchFamily="34" charset="0"/>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Poisson Distribution – Another Example</a:t>
            </a:r>
            <a:endParaRPr lang="en-US" b="1" dirty="0"/>
          </a:p>
        </p:txBody>
      </p:sp>
    </p:spTree>
    <p:extLst>
      <p:ext uri="{BB962C8B-B14F-4D97-AF65-F5344CB8AC3E}">
        <p14:creationId xmlns:p14="http://schemas.microsoft.com/office/powerpoint/2010/main" val="31299889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smtClean="0"/>
              <a:t>Speaking a Bit More Mathematically…</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36637"/>
                <a:ext cx="9144000" cy="4525963"/>
              </a:xfrm>
            </p:spPr>
            <p:txBody>
              <a:bodyPr>
                <a:normAutofit/>
              </a:bodyPr>
              <a:lstStyle/>
              <a:p>
                <a:pPr>
                  <a:lnSpc>
                    <a:spcPct val="90000"/>
                  </a:lnSpc>
                  <a:buNone/>
                </a:pPr>
                <a14:m>
                  <m:oMathPara xmlns:m="http://schemas.openxmlformats.org/officeDocument/2006/math">
                    <m:oMathParaPr>
                      <m:jc m:val="centerGroup"/>
                    </m:oMathParaPr>
                    <m:oMath xmlns:m="http://schemas.openxmlformats.org/officeDocument/2006/math">
                      <m:r>
                        <a:rPr lang="en-US" sz="2000" i="1" smtClean="0">
                          <a:latin typeface="Cambria Math"/>
                        </a:rPr>
                        <m:t>𝑁𝑁𝐼</m:t>
                      </m:r>
                      <m:r>
                        <a:rPr lang="en-US" sz="2000" i="1" smtClean="0">
                          <a:latin typeface="Cambria Math"/>
                        </a:rPr>
                        <m:t>=</m:t>
                      </m:r>
                      <m:f>
                        <m:fPr>
                          <m:ctrlPr>
                            <a:rPr lang="en-US" sz="2000" i="1">
                              <a:latin typeface="Cambria Math" panose="02040503050406030204" pitchFamily="18" charset="0"/>
                            </a:rPr>
                          </m:ctrlPr>
                        </m:fPr>
                        <m:num>
                          <m:r>
                            <a:rPr lang="en-US" sz="2000" i="1">
                              <a:latin typeface="Cambria Math"/>
                            </a:rPr>
                            <m:t>𝑂𝑏𝑠𝑒𝑟𝑣𝑒𝑑</m:t>
                          </m:r>
                          <m:r>
                            <a:rPr lang="en-US" sz="2000" i="1">
                              <a:latin typeface="Cambria Math"/>
                            </a:rPr>
                            <m:t> </m:t>
                          </m:r>
                          <m:r>
                            <a:rPr lang="en-US" sz="2000" i="1">
                              <a:latin typeface="Cambria Math"/>
                            </a:rPr>
                            <m:t>𝐴𝑣𝑒𝑟𝑎𝑔𝑒</m:t>
                          </m:r>
                          <m:r>
                            <a:rPr lang="en-US" sz="2000" i="1">
                              <a:latin typeface="Cambria Math"/>
                            </a:rPr>
                            <m:t> </m:t>
                          </m:r>
                          <m:r>
                            <a:rPr lang="en-US" sz="2000" i="1">
                              <a:latin typeface="Cambria Math"/>
                            </a:rPr>
                            <m:t>𝐷𝑖𝑠𝑡𝑎𝑛𝑐𝑒</m:t>
                          </m:r>
                        </m:num>
                        <m:den>
                          <m:r>
                            <a:rPr lang="en-US" sz="2000" i="1">
                              <a:latin typeface="Cambria Math"/>
                            </a:rPr>
                            <m:t>𝐸𝑥𝑝𝑒𝑐𝑡𝑒𝑑</m:t>
                          </m:r>
                          <m:r>
                            <a:rPr lang="en-US" sz="2000" i="1">
                              <a:latin typeface="Cambria Math"/>
                            </a:rPr>
                            <m:t> </m:t>
                          </m:r>
                          <m:r>
                            <a:rPr lang="en-US" sz="2000" i="1">
                              <a:latin typeface="Cambria Math"/>
                            </a:rPr>
                            <m:t>𝐴𝑣𝑒𝑟𝑎𝑔𝑒</m:t>
                          </m:r>
                          <m:r>
                            <a:rPr lang="en-US" sz="2000" i="1">
                              <a:latin typeface="Cambria Math"/>
                            </a:rPr>
                            <m:t> </m:t>
                          </m:r>
                          <m:r>
                            <a:rPr lang="en-US" sz="2000" i="1">
                              <a:latin typeface="Cambria Math"/>
                            </a:rPr>
                            <m:t>𝐷𝑖𝑠𝑡𝑎𝑛𝑐𝑒</m:t>
                          </m:r>
                          <m:r>
                            <a:rPr lang="en-US" sz="2000" b="0" i="1" smtClean="0">
                              <a:latin typeface="Cambria Math"/>
                            </a:rPr>
                            <m:t> (</m:t>
                          </m:r>
                          <m:r>
                            <a:rPr lang="en-US" sz="2000" b="0" i="1" smtClean="0">
                              <a:latin typeface="Cambria Math"/>
                            </a:rPr>
                            <m:t>𝑤h𝑒𝑛</m:t>
                          </m:r>
                          <m:r>
                            <a:rPr lang="en-US" sz="2000" b="0" i="1" smtClean="0">
                              <a:latin typeface="Cambria Math"/>
                            </a:rPr>
                            <m:t> </m:t>
                          </m:r>
                          <m:r>
                            <a:rPr lang="en-US" sz="2000" b="0" i="1" smtClean="0">
                              <a:latin typeface="Cambria Math"/>
                            </a:rPr>
                            <m:t>𝑝𝑎𝑡𝑡𝑒𝑟𝑛</m:t>
                          </m:r>
                          <m:r>
                            <a:rPr lang="en-US" sz="2000" b="0" i="1" smtClean="0">
                              <a:latin typeface="Cambria Math"/>
                            </a:rPr>
                            <m:t> </m:t>
                          </m:r>
                          <m:r>
                            <a:rPr lang="en-US" sz="2000" b="0" i="1" smtClean="0">
                              <a:latin typeface="Cambria Math"/>
                            </a:rPr>
                            <m:t>𝑖𝑠</m:t>
                          </m:r>
                          <m:r>
                            <a:rPr lang="en-US" sz="2000" b="0" i="1" smtClean="0">
                              <a:latin typeface="Cambria Math"/>
                            </a:rPr>
                            <m:t> </m:t>
                          </m:r>
                          <m:r>
                            <a:rPr lang="en-US" sz="2000" b="0" i="1" smtClean="0">
                              <a:latin typeface="Cambria Math"/>
                            </a:rPr>
                            <m:t>𝑟𝑎𝑛𝑑𝑜𝑚</m:t>
                          </m:r>
                          <m:r>
                            <a:rPr lang="en-US" sz="2000" b="0" i="1" smtClean="0">
                              <a:latin typeface="Cambria Math"/>
                            </a:rPr>
                            <m:t>)</m:t>
                          </m:r>
                        </m:den>
                      </m:f>
                      <m:r>
                        <a:rPr lang="en-US" sz="2000" i="1">
                          <a:latin typeface="Cambria Math"/>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num>
                        <m:den>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𝐸</m:t>
                              </m:r>
                            </m:sub>
                          </m:sSub>
                        </m:den>
                      </m:f>
                    </m:oMath>
                  </m:oMathPara>
                </a14:m>
                <a:endParaRPr lang="en-US" sz="2000" dirty="0"/>
              </a:p>
              <a:p>
                <a:pPr>
                  <a:lnSpc>
                    <a:spcPct val="90000"/>
                  </a:lnSpc>
                </a:pPr>
                <a:endParaRPr lang="en-US" sz="600" dirty="0"/>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oMath>
                </a14:m>
                <a:r>
                  <a:rPr lang="en-US" sz="2000" dirty="0" smtClean="0"/>
                  <a:t>= </a:t>
                </a:r>
                <a14:m>
                  <m:oMath xmlns:m="http://schemas.openxmlformats.org/officeDocument/2006/math">
                    <m:f>
                      <m:fPr>
                        <m:ctrlPr>
                          <a:rPr lang="en-US" sz="2000" i="1" smtClean="0">
                            <a:latin typeface="Cambria Math" panose="02040503050406030204" pitchFamily="18" charset="0"/>
                          </a:rPr>
                        </m:ctrlPr>
                      </m:fPr>
                      <m:num>
                        <m:nary>
                          <m:naryPr>
                            <m:chr m:val="∑"/>
                            <m:ctrlPr>
                              <a:rPr lang="en-US" sz="200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sSub>
                              <m:sSubPr>
                                <m:ctrlPr>
                                  <a:rPr lang="en-US" sz="2000" i="1" smtClean="0">
                                    <a:latin typeface="Cambria Math" panose="02040503050406030204" pitchFamily="18" charset="0"/>
                                  </a:rPr>
                                </m:ctrlPr>
                              </m:sSubPr>
                              <m:e>
                                <m:r>
                                  <a:rPr lang="en-US" sz="2000" b="0" i="1" smtClean="0">
                                    <a:latin typeface="Cambria Math"/>
                                  </a:rPr>
                                  <m:t>𝐷</m:t>
                                </m:r>
                              </m:e>
                              <m:sub>
                                <m:r>
                                  <a:rPr lang="en-US" sz="2000" b="0" i="1" smtClean="0">
                                    <a:latin typeface="Cambria Math"/>
                                  </a:rPr>
                                  <m:t>𝑖</m:t>
                                </m:r>
                              </m:sub>
                            </m:sSub>
                          </m:e>
                        </m:nary>
                      </m:num>
                      <m:den>
                        <m:r>
                          <a:rPr lang="en-US" sz="2000" b="0" i="1" smtClean="0">
                            <a:latin typeface="Cambria Math"/>
                          </a:rPr>
                          <m:t>𝑛</m:t>
                        </m:r>
                      </m:den>
                    </m:f>
                  </m:oMath>
                </a14:m>
                <a:r>
                  <a:rPr lang="en-US" sz="2000" dirty="0" smtClean="0"/>
                  <a:t> (sum of all distances between each feature </a:t>
                </a:r>
                <a:r>
                  <a:rPr lang="en-US" sz="2000" i="1" dirty="0" smtClean="0"/>
                  <a:t>i</a:t>
                </a:r>
                <a:r>
                  <a:rPr lang="en-US" sz="2000" dirty="0" smtClean="0"/>
                  <a:t> and its nearest neighbor, divided by the number of features, </a:t>
                </a:r>
                <a:r>
                  <a:rPr lang="en-US" sz="2000" i="1" dirty="0" smtClean="0"/>
                  <a:t>n</a:t>
                </a:r>
                <a:r>
                  <a:rPr lang="en-US" sz="2000" dirty="0" smtClean="0"/>
                  <a:t>)</a:t>
                </a:r>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b="0" i="1" smtClean="0">
                            <a:latin typeface="Cambria Math"/>
                          </a:rPr>
                          <m:t>𝐸</m:t>
                        </m:r>
                      </m:sub>
                    </m:sSub>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a:rPr>
                          <m:t>0.5</m:t>
                        </m:r>
                      </m:num>
                      <m:den>
                        <m:rad>
                          <m:radPr>
                            <m:degHide m:val="on"/>
                            <m:ctrlPr>
                              <a:rPr lang="en-US" sz="2000" i="1" smtClean="0">
                                <a:latin typeface="Cambria Math" panose="02040503050406030204" pitchFamily="18" charset="0"/>
                              </a:rPr>
                            </m:ctrlPr>
                          </m:radPr>
                          <m:deg/>
                          <m:e>
                            <m:r>
                              <a:rPr lang="en-US" sz="2000" b="0" i="1" smtClean="0">
                                <a:latin typeface="Cambria Math"/>
                              </a:rPr>
                              <m:t>𝑛</m:t>
                            </m:r>
                            <m:r>
                              <a:rPr lang="en-US" sz="2000" b="0" i="1" smtClean="0">
                                <a:latin typeface="Cambria Math"/>
                              </a:rPr>
                              <m:t>/</m:t>
                            </m:r>
                            <m:r>
                              <a:rPr lang="en-US" sz="2000" b="0" i="1" smtClean="0">
                                <a:latin typeface="Cambria Math"/>
                              </a:rPr>
                              <m:t>𝐴</m:t>
                            </m:r>
                          </m:e>
                        </m:rad>
                      </m:den>
                    </m:f>
                  </m:oMath>
                </a14:m>
                <a:r>
                  <a:rPr lang="en-US" sz="2000" dirty="0" smtClean="0"/>
                  <a:t>, where </a:t>
                </a:r>
                <a:r>
                  <a:rPr lang="en-US" sz="2000" i="1" dirty="0" smtClean="0"/>
                  <a:t>n</a:t>
                </a:r>
                <a:r>
                  <a:rPr lang="en-US" sz="2000" dirty="0" smtClean="0"/>
                  <a:t> is the number of features, and </a:t>
                </a:r>
                <a:r>
                  <a:rPr lang="en-US" sz="2000" i="1" dirty="0" smtClean="0"/>
                  <a:t>A</a:t>
                </a:r>
                <a:r>
                  <a:rPr lang="en-US" sz="2000" dirty="0" smtClean="0"/>
                  <a:t> is the area of the </a:t>
                </a:r>
                <a:r>
                  <a:rPr lang="en-US" sz="2000" b="1" dirty="0" smtClean="0"/>
                  <a:t>minimum enclosing rectangle</a:t>
                </a:r>
                <a:r>
                  <a:rPr lang="en-US" sz="2000" dirty="0" smtClean="0"/>
                  <a:t>. In the figure on the left below, there are n=100 points, and A is the area of the rectangle around the points.</a:t>
                </a:r>
              </a:p>
              <a:p>
                <a:pPr lvl="1"/>
                <a:r>
                  <a:rPr lang="en-US" sz="1600" dirty="0" smtClean="0"/>
                  <a:t>For </a:t>
                </a:r>
                <a:r>
                  <a:rPr lang="en-US" sz="1600" dirty="0"/>
                  <a:t>the </a:t>
                </a:r>
                <a:r>
                  <a:rPr lang="en-US" sz="1600" dirty="0" smtClean="0"/>
                  <a:t>derivation of </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rPr>
                              <m:t>𝐷</m:t>
                            </m:r>
                          </m:e>
                        </m:acc>
                      </m:e>
                      <m:sub>
                        <m:r>
                          <a:rPr lang="en-US" sz="1600" i="1">
                            <a:latin typeface="Cambria Math"/>
                          </a:rPr>
                          <m:t>𝐸</m:t>
                        </m:r>
                      </m:sub>
                    </m:sSub>
                    <m:r>
                      <a:rPr lang="en-US" sz="1600" b="0" i="0">
                        <a:latin typeface="Cambria Math" panose="02040503050406030204" pitchFamily="18" charset="0"/>
                      </a:rPr>
                      <m:t> </m:t>
                    </m:r>
                  </m:oMath>
                </a14:m>
                <a:r>
                  <a:rPr lang="en-US" sz="1600" dirty="0" smtClean="0"/>
                  <a:t>formula, take </a:t>
                </a:r>
                <a:r>
                  <a:rPr lang="en-US" sz="1600" dirty="0"/>
                  <a:t>a look at Tony Smith’s notes for ESE 502: </a:t>
                </a:r>
                <a:r>
                  <a:rPr lang="en-US" sz="1600" dirty="0">
                    <a:hlinkClick r:id="rId2"/>
                  </a:rPr>
                  <a:t>http://www.seas.upenn.edu/~</a:t>
                </a:r>
                <a:r>
                  <a:rPr lang="en-US" sz="1600" dirty="0" smtClean="0">
                    <a:hlinkClick r:id="rId2"/>
                  </a:rPr>
                  <a:t>ese502/NOTEBOOK/Part_I/APPENDIX_TO_PART_I.pdf</a:t>
                </a:r>
                <a:r>
                  <a:rPr lang="en-US" sz="1600" dirty="0" smtClean="0"/>
                  <a:t> (pp. 2-3)</a:t>
                </a:r>
              </a:p>
              <a:p>
                <a:pPr lvl="1"/>
                <a:r>
                  <a:rPr lang="en-US" sz="1600" dirty="0" smtClean="0"/>
                  <a:t>The results greatly depend on the size of A. </a:t>
                </a: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36637"/>
                <a:ext cx="9144000" cy="4525963"/>
              </a:xfrm>
              <a:blipFill rotWithShape="0">
                <a:blip r:embed="rId3"/>
                <a:stretch>
                  <a:fillRect r="-1200"/>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212" y="5032500"/>
            <a:ext cx="2494638" cy="1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4748440"/>
            <a:ext cx="2971800" cy="210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964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92162"/>
          </a:xfrm>
        </p:spPr>
        <p:txBody>
          <a:bodyPr/>
          <a:lstStyle/>
          <a:p>
            <a:r>
              <a:rPr lang="en-US" b="1" dirty="0" smtClean="0"/>
              <a:t>Hypothesis Testing</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0600"/>
                <a:ext cx="9144000" cy="5867400"/>
              </a:xfrm>
            </p:spPr>
            <p:txBody>
              <a:bodyPr>
                <a:noAutofit/>
              </a:bodyPr>
              <a:lstStyle/>
              <a:p>
                <a:r>
                  <a:rPr lang="en-US" sz="2400" dirty="0" smtClean="0"/>
                  <a:t>Hypotheses:</a:t>
                </a:r>
              </a:p>
              <a:p>
                <a:pPr lvl="1"/>
                <a:r>
                  <a:rPr lang="en-US" sz="2000" dirty="0" smtClean="0"/>
                  <a:t>H</a:t>
                </a:r>
                <a:r>
                  <a:rPr lang="en-US" sz="1200" dirty="0" smtClean="0"/>
                  <a:t>0</a:t>
                </a:r>
                <a:r>
                  <a:rPr lang="en-US" sz="2000" dirty="0" smtClean="0"/>
                  <a:t>: The observed point pattern is random, i.e., it isn’t significantly different from the expected point pattern</a:t>
                </a:r>
              </a:p>
              <a:p>
                <a:pPr lvl="1"/>
                <a:r>
                  <a:rPr lang="en-US" sz="2000" dirty="0" smtClean="0"/>
                  <a:t>H</a:t>
                </a:r>
                <a:r>
                  <a:rPr lang="en-US" sz="1200" dirty="0" smtClean="0"/>
                  <a:t>a</a:t>
                </a:r>
                <a:r>
                  <a:rPr lang="en-US" sz="2000" dirty="0" smtClean="0"/>
                  <a:t>: The observed point pattern is NOT random, i.e., there is either significant clustering or dispersion</a:t>
                </a:r>
              </a:p>
              <a:p>
                <a:r>
                  <a:rPr lang="en-US" sz="2400" dirty="0" smtClean="0"/>
                  <a:t>Test statistic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r>
                          <a:rPr lang="en-US" sz="2400" b="0" i="1" smtClean="0">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b="0" i="1" smtClean="0">
                                <a:latin typeface="Cambria Math"/>
                              </a:rPr>
                              <m:t>𝐸</m:t>
                            </m:r>
                          </m:sub>
                        </m:sSub>
                      </m:num>
                      <m:den>
                        <m:sSub>
                          <m:sSubPr>
                            <m:ctrlPr>
                              <a:rPr lang="en-US" sz="2400" b="0" i="1" smtClean="0">
                                <a:latin typeface="Cambria Math" panose="02040503050406030204" pitchFamily="18" charset="0"/>
                              </a:rPr>
                            </m:ctrlPr>
                          </m:sSubPr>
                          <m:e>
                            <m:r>
                              <a:rPr lang="en-US" sz="2400" i="1">
                                <a:latin typeface="Cambria Math"/>
                              </a:rPr>
                              <m:t>𝑆𝐸</m:t>
                            </m:r>
                          </m:e>
                          <m: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sub>
                        </m:sSub>
                      </m:den>
                    </m:f>
                  </m:oMath>
                </a14:m>
                <a:r>
                  <a:rPr lang="en-US" sz="2400" dirty="0" smtClean="0"/>
                  <a:t> has a z (standard normal) distribution.</a:t>
                </a:r>
              </a:p>
              <a:p>
                <a:pPr lvl="1"/>
                <a:r>
                  <a:rPr lang="en-US" sz="2000" dirty="0" smtClean="0"/>
                  <a:t>Here, </a:t>
                </a:r>
                <a14:m>
                  <m:oMath xmlns:m="http://schemas.openxmlformats.org/officeDocument/2006/math">
                    <m:r>
                      <a:rPr lang="en-US" sz="2000" b="0" i="1" smtClean="0">
                        <a:latin typeface="Cambria Math"/>
                      </a:rPr>
                      <m:t>𝑆𝐸</m:t>
                    </m:r>
                    <m:r>
                      <a:rPr lang="en-US" sz="2000" b="0" i="0" smtClean="0">
                        <a:latin typeface="Cambria Math"/>
                      </a:rPr>
                      <m:t>=</m:t>
                    </m:r>
                    <m:rad>
                      <m:radPr>
                        <m:degHide m:val="on"/>
                        <m:ctrlPr>
                          <a:rPr lang="en-US" sz="2000" i="1">
                            <a:latin typeface="Cambria Math" panose="02040503050406030204" pitchFamily="18" charset="0"/>
                          </a:rPr>
                        </m:ctrlPr>
                      </m:radPr>
                      <m:deg/>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4</m:t>
                                </m:r>
                                <m:func>
                                  <m:funcPr>
                                    <m:ctrlPr>
                                      <a:rPr lang="en-US" sz="2000" i="1">
                                        <a:latin typeface="Cambria Math" panose="02040503050406030204" pitchFamily="18" charset="0"/>
                                      </a:rPr>
                                    </m:ctrlPr>
                                  </m:funcPr>
                                  <m:fName>
                                    <m:sSup>
                                      <m:sSupPr>
                                        <m:ctrlPr>
                                          <a:rPr lang="en-US" sz="2000" i="1">
                                            <a:latin typeface="Cambria Math" panose="02040503050406030204" pitchFamily="18" charset="0"/>
                                          </a:rPr>
                                        </m:ctrlPr>
                                      </m:sSupPr>
                                      <m:e>
                                        <m:r>
                                          <m:rPr>
                                            <m:sty m:val="p"/>
                                          </m:rPr>
                                          <a:rPr lang="en-US" sz="2000">
                                            <a:latin typeface="Cambria Math"/>
                                          </a:rPr>
                                          <m:t>tan</m:t>
                                        </m:r>
                                      </m:e>
                                      <m:sup>
                                        <m:r>
                                          <a:rPr lang="en-US" sz="2000" i="1">
                                            <a:latin typeface="Cambria Math"/>
                                          </a:rPr>
                                          <m:t>−1</m:t>
                                        </m:r>
                                      </m:sup>
                                    </m:sSup>
                                  </m:fName>
                                  <m:e>
                                    <m:r>
                                      <a:rPr lang="en-US" sz="2000" i="1">
                                        <a:latin typeface="Cambria Math"/>
                                      </a:rPr>
                                      <m:t>1</m:t>
                                    </m:r>
                                  </m:e>
                                </m:func>
                              </m:den>
                            </m:f>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4</m:t>
                                </m:r>
                              </m:den>
                            </m:f>
                          </m:e>
                        </m:d>
                        <m:f>
                          <m:fPr>
                            <m:ctrlPr>
                              <a:rPr lang="en-US" sz="2000" i="1">
                                <a:latin typeface="Cambria Math" panose="02040503050406030204" pitchFamily="18" charset="0"/>
                              </a:rPr>
                            </m:ctrlPr>
                          </m:fPr>
                          <m:num>
                            <m:r>
                              <a:rPr lang="en-US" sz="2000" i="1">
                                <a:latin typeface="Cambria Math"/>
                              </a:rPr>
                              <m:t>𝐴</m:t>
                            </m:r>
                          </m:num>
                          <m:den>
                            <m:sSup>
                              <m:sSupPr>
                                <m:ctrlPr>
                                  <a:rPr lang="en-US" sz="2000" i="1">
                                    <a:latin typeface="Cambria Math" panose="02040503050406030204" pitchFamily="18" charset="0"/>
                                  </a:rPr>
                                </m:ctrlPr>
                              </m:sSupPr>
                              <m:e>
                                <m:r>
                                  <a:rPr lang="en-US" sz="2000" i="1">
                                    <a:latin typeface="Cambria Math"/>
                                  </a:rPr>
                                  <m:t>𝑛</m:t>
                                </m:r>
                              </m:e>
                              <m:sup>
                                <m:r>
                                  <a:rPr lang="en-US" sz="2000" i="1">
                                    <a:latin typeface="Cambria Math"/>
                                  </a:rPr>
                                  <m:t>2</m:t>
                                </m:r>
                              </m:sup>
                            </m:sSup>
                          </m:den>
                        </m:f>
                      </m:e>
                    </m:rad>
                    <m:r>
                      <a:rPr lang="en-US" sz="2000" i="1">
                        <a:latin typeface="Cambria Math"/>
                      </a:rPr>
                      <m:t>=</m:t>
                    </m:r>
                    <m:f>
                      <m:fPr>
                        <m:ctrlPr>
                          <a:rPr lang="en-US" sz="2000" i="1">
                            <a:latin typeface="Cambria Math" panose="02040503050406030204" pitchFamily="18" charset="0"/>
                          </a:rPr>
                        </m:ctrlPr>
                      </m:fPr>
                      <m:num>
                        <m:r>
                          <a:rPr lang="en-US" sz="2000" i="1" smtClean="0">
                            <a:latin typeface="Cambria Math"/>
                          </a:rPr>
                          <m:t>0</m:t>
                        </m:r>
                        <m:r>
                          <a:rPr lang="en-US" sz="2000" i="1">
                            <a:latin typeface="Cambria Math"/>
                          </a:rPr>
                          <m:t>.</m:t>
                        </m:r>
                        <m:r>
                          <a:rPr lang="en-US" sz="2000" b="0" i="1" smtClean="0">
                            <a:latin typeface="Cambria Math"/>
                          </a:rPr>
                          <m:t>2</m:t>
                        </m:r>
                        <m:r>
                          <a:rPr lang="en-US" sz="2000" i="1">
                            <a:latin typeface="Cambria Math"/>
                          </a:rPr>
                          <m:t>6136</m:t>
                        </m:r>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a:rPr>
                                  <m:t>𝑛</m:t>
                                </m:r>
                              </m:e>
                              <m:sup>
                                <m:r>
                                  <a:rPr lang="en-US" sz="2000" i="1">
                                    <a:latin typeface="Cambria Math"/>
                                  </a:rPr>
                                  <m:t>2</m:t>
                                </m:r>
                              </m:sup>
                            </m:sSup>
                            <m:r>
                              <a:rPr lang="en-US" sz="2000" i="1">
                                <a:latin typeface="Cambria Math"/>
                              </a:rPr>
                              <m:t>/</m:t>
                            </m:r>
                            <m:r>
                              <a:rPr lang="en-US" sz="2000" i="1">
                                <a:latin typeface="Cambria Math"/>
                              </a:rPr>
                              <m:t>𝐴</m:t>
                            </m:r>
                          </m:e>
                        </m:rad>
                      </m:den>
                    </m:f>
                  </m:oMath>
                </a14:m>
                <a:r>
                  <a:rPr lang="en-US" sz="2000" dirty="0" smtClean="0"/>
                  <a:t> is the std. error of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oMath>
                </a14:m>
                <a:r>
                  <a:rPr lang="en-US" sz="2000" dirty="0" smtClean="0"/>
                  <a:t> </a:t>
                </a:r>
              </a:p>
              <a:p>
                <a:pPr lvl="1"/>
                <a:r>
                  <a:rPr lang="en-US" sz="2000" dirty="0" smtClean="0"/>
                  <a:t>Notice the similarity to </a:t>
                </a:r>
                <a14:m>
                  <m:oMath xmlns:m="http://schemas.openxmlformats.org/officeDocument/2006/math">
                    <m:f>
                      <m:fPr>
                        <m:ctrlPr>
                          <a:rPr lang="en-US" sz="2000" i="1" smtClean="0">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m:t>
                        </m:r>
                        <m:r>
                          <a:rPr lang="en-US" sz="2000" i="1" smtClean="0">
                            <a:latin typeface="Cambria Math"/>
                            <a:ea typeface="Cambria Math"/>
                          </a:rPr>
                          <m:t>𝜇</m:t>
                        </m:r>
                      </m:num>
                      <m:den>
                        <m:sSub>
                          <m:sSubPr>
                            <m:ctrlPr>
                              <a:rPr lang="en-US" sz="2000" i="1" smtClean="0">
                                <a:latin typeface="Cambria Math" panose="02040503050406030204" pitchFamily="18" charset="0"/>
                              </a:rPr>
                            </m:ctrlPr>
                          </m:sSubPr>
                          <m:e>
                            <m:r>
                              <a:rPr lang="en-US" sz="2000" i="1">
                                <a:latin typeface="Cambria Math"/>
                                <a:ea typeface="Cambria Math"/>
                              </a:rPr>
                              <m:t>𝜎</m:t>
                            </m:r>
                          </m:e>
                          <m:sub>
                            <m:r>
                              <a:rPr lang="en-US" sz="2000" b="0" i="1" smtClean="0">
                                <a:latin typeface="Cambria Math"/>
                              </a:rPr>
                              <m:t>𝑋</m:t>
                            </m:r>
                          </m:sub>
                        </m:sSub>
                        <m:r>
                          <a:rPr lang="en-US" sz="2000" b="0" i="1" smtClean="0">
                            <a:latin typeface="Cambria Math"/>
                          </a:rPr>
                          <m:t>/</m:t>
                        </m:r>
                        <m:rad>
                          <m:radPr>
                            <m:degHide m:val="on"/>
                            <m:ctrlPr>
                              <a:rPr lang="en-US" sz="2000" b="0" i="1" smtClean="0">
                                <a:latin typeface="Cambria Math" panose="02040503050406030204" pitchFamily="18" charset="0"/>
                              </a:rPr>
                            </m:ctrlPr>
                          </m:radPr>
                          <m:deg/>
                          <m:e>
                            <m:r>
                              <a:rPr lang="en-US" sz="2000" b="0" i="1" smtClean="0">
                                <a:latin typeface="Cambria Math"/>
                              </a:rPr>
                              <m:t>𝑛</m:t>
                            </m:r>
                          </m:e>
                        </m:rad>
                      </m:den>
                    </m:f>
                    <m:r>
                      <a:rPr lang="en-US" sz="2000" b="0" i="1" smtClean="0">
                        <a:latin typeface="Cambria Math"/>
                      </a:rPr>
                      <m:t>=</m:t>
                    </m:r>
                    <m:f>
                      <m:fP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m:t>
                        </m:r>
                        <m:r>
                          <a:rPr lang="en-US" sz="2000" b="0" i="1" smtClean="0">
                            <a:latin typeface="Cambria Math"/>
                          </a:rPr>
                          <m:t>𝐸</m:t>
                        </m:r>
                        <m:r>
                          <a:rPr lang="en-US" sz="2000" b="0" i="1" smtClean="0">
                            <a:latin typeface="Cambria Math"/>
                          </a:rPr>
                          <m:t>(</m:t>
                        </m:r>
                        <m:acc>
                          <m:accPr>
                            <m:chr m:val="̅"/>
                            <m:ctrlPr>
                              <a:rPr lang="en-US" sz="2000" b="0" i="1" smtClean="0">
                                <a:latin typeface="Cambria Math" panose="02040503050406030204" pitchFamily="18" charset="0"/>
                              </a:rPr>
                            </m:ctrlPr>
                          </m:accPr>
                          <m:e>
                            <m:r>
                              <a:rPr lang="en-US" sz="2000" b="0" i="1" smtClean="0">
                                <a:latin typeface="Cambria Math"/>
                              </a:rPr>
                              <m:t>𝑋</m:t>
                            </m:r>
                          </m:e>
                        </m:acc>
                        <m:r>
                          <a:rPr lang="en-US" sz="2000" b="0" i="1" smtClean="0">
                            <a:latin typeface="Cambria Math"/>
                          </a:rPr>
                          <m:t>)</m:t>
                        </m:r>
                      </m:num>
                      <m:den>
                        <m:r>
                          <a:rPr lang="en-US" sz="2000" b="0" i="1" smtClean="0">
                            <a:latin typeface="Cambria Math"/>
                          </a:rPr>
                          <m:t>𝑆𝐸</m:t>
                        </m:r>
                        <m:r>
                          <a:rPr lang="en-US" sz="2000" b="0" i="1" smtClean="0">
                            <a:latin typeface="Cambria Math"/>
                          </a:rPr>
                          <m:t>(</m:t>
                        </m:r>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m:t>
                        </m:r>
                      </m:den>
                    </m:f>
                  </m:oMath>
                </a14:m>
                <a:r>
                  <a:rPr lang="en-US" sz="2000" dirty="0" smtClean="0"/>
                  <a:t>, the quantity we compute when conducting hypothesis tests about the population mean.</a:t>
                </a:r>
              </a:p>
              <a:p>
                <a:pPr lvl="1"/>
                <a:r>
                  <a:rPr lang="en-US" sz="2000" dirty="0" smtClean="0"/>
                  <a:t>Here, we’re doing something very similar: taking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oMath>
                </a14:m>
                <a:r>
                  <a:rPr lang="en-US" sz="2000" dirty="0" smtClean="0"/>
                  <a:t>, subtracting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𝐸</m:t>
                        </m:r>
                      </m:sub>
                    </m:sSub>
                  </m:oMath>
                </a14:m>
                <a:r>
                  <a:rPr lang="en-US" sz="2000" dirty="0" smtClean="0"/>
                  <a:t>, the expected value of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b="0" i="1" smtClean="0">
                            <a:latin typeface="Cambria Math"/>
                          </a:rPr>
                          <m:t>𝑂</m:t>
                        </m:r>
                      </m:sub>
                    </m:sSub>
                  </m:oMath>
                </a14:m>
                <a:r>
                  <a:rPr lang="en-US" sz="2000" dirty="0" smtClean="0"/>
                  <a:t> when H</a:t>
                </a:r>
                <a:r>
                  <a:rPr lang="en-US" sz="1600" dirty="0" smtClean="0"/>
                  <a:t>0</a:t>
                </a:r>
                <a:r>
                  <a:rPr lang="en-US" sz="2000" dirty="0" smtClean="0"/>
                  <a:t> is true, and dividing the difference by (an estimate of) the standard error of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r>
                      <a:rPr lang="en-US" sz="2000" b="0" i="0" smtClean="0">
                        <a:latin typeface="Cambria Math"/>
                      </a:rPr>
                      <m:t>.</m:t>
                    </m:r>
                  </m:oMath>
                </a14:m>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0600"/>
                <a:ext cx="9144000" cy="5867400"/>
              </a:xfrm>
              <a:blipFill rotWithShape="1">
                <a:blip r:embed="rId3"/>
                <a:stretch>
                  <a:fillRect l="-867" t="-832"/>
                </a:stretch>
              </a:blipFill>
            </p:spPr>
            <p:txBody>
              <a:bodyPr/>
              <a:lstStyle/>
              <a:p>
                <a:r>
                  <a:rPr lang="en-US">
                    <a:noFill/>
                  </a:rPr>
                  <a:t> </a:t>
                </a:r>
              </a:p>
            </p:txBody>
          </p:sp>
        </mc:Fallback>
      </mc:AlternateContent>
    </p:spTree>
    <p:extLst>
      <p:ext uri="{BB962C8B-B14F-4D97-AF65-F5344CB8AC3E}">
        <p14:creationId xmlns:p14="http://schemas.microsoft.com/office/powerpoint/2010/main" val="1466232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smtClean="0"/>
              <a:t>Is It Significant?</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394" y="990600"/>
                <a:ext cx="9107606" cy="5867400"/>
              </a:xfrm>
            </p:spPr>
            <p:txBody>
              <a:bodyPr>
                <a:normAutofit fontScale="92500" lnSpcReduction="20000"/>
              </a:bodyPr>
              <a:lstStyle/>
              <a:p>
                <a:r>
                  <a:rPr lang="en-US" sz="2400" b="0" dirty="0" smtClean="0"/>
                  <a:t>So… </a:t>
                </a:r>
              </a:p>
              <a:p>
                <a:pPr marL="0" indent="0">
                  <a:buNone/>
                </a:pPr>
                <a:endParaRPr lang="en-US" sz="2400" b="0" dirty="0" smtClean="0"/>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a:rPr>
                        <m:t>z</m:t>
                      </m:r>
                      <m:r>
                        <a:rPr lang="en-US" sz="2400" b="0" i="0" smtClean="0">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𝐸</m:t>
                              </m:r>
                            </m:sub>
                          </m:sSub>
                        </m:num>
                        <m:den>
                          <m:r>
                            <a:rPr lang="en-US" sz="2400" i="1">
                              <a:latin typeface="Cambria Math"/>
                            </a:rPr>
                            <m:t>𝑆𝐸</m:t>
                          </m:r>
                        </m:den>
                      </m:f>
                      <m:r>
                        <a:rPr lang="en-US" sz="2400" b="0" i="1" smtClean="0">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𝐸</m:t>
                              </m:r>
                            </m:sub>
                          </m:sSub>
                        </m:num>
                        <m:den>
                          <m:r>
                            <a:rPr lang="en-US" sz="2400" i="1">
                              <a:latin typeface="Cambria Math"/>
                            </a:rPr>
                            <m:t>𝑆𝐸</m:t>
                          </m:r>
                        </m:den>
                      </m:f>
                      <m:r>
                        <a:rPr lang="en-US" sz="2400" b="0" i="1" smtClean="0">
                          <a:latin typeface="Cambria Math"/>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=1</m:t>
                                  </m:r>
                                </m:sub>
                                <m:sup>
                                  <m:r>
                                    <a:rPr lang="en-US" sz="2400" i="1">
                                      <a:latin typeface="Cambria Math"/>
                                    </a:rPr>
                                    <m:t>𝑛</m:t>
                                  </m:r>
                                </m:sup>
                                <m:e>
                                  <m:sSub>
                                    <m:sSubPr>
                                      <m:ctrlPr>
                                        <a:rPr lang="en-US" sz="2400" i="1">
                                          <a:latin typeface="Cambria Math" panose="02040503050406030204" pitchFamily="18" charset="0"/>
                                        </a:rPr>
                                      </m:ctrlPr>
                                    </m:sSubPr>
                                    <m:e>
                                      <m:r>
                                        <a:rPr lang="en-US" sz="2400" i="1">
                                          <a:latin typeface="Cambria Math"/>
                                        </a:rPr>
                                        <m:t>𝐷</m:t>
                                      </m:r>
                                    </m:e>
                                    <m:sub>
                                      <m:r>
                                        <a:rPr lang="en-US" sz="2400" i="1">
                                          <a:latin typeface="Cambria Math"/>
                                        </a:rPr>
                                        <m:t>𝑖</m:t>
                                      </m:r>
                                    </m:sub>
                                  </m:sSub>
                                </m:e>
                              </m:nary>
                            </m:num>
                            <m:den>
                              <m:r>
                                <a:rPr lang="en-US" sz="2400" i="1">
                                  <a:latin typeface="Cambria Math"/>
                                </a:rPr>
                                <m:t>𝑛</m:t>
                              </m:r>
                            </m:den>
                          </m:f>
                          <m:r>
                            <a:rPr lang="en-US" sz="2400" i="1">
                              <a:latin typeface="Cambria Math"/>
                            </a:rPr>
                            <m:t>−</m:t>
                          </m:r>
                          <m:f>
                            <m:fPr>
                              <m:ctrlPr>
                                <a:rPr lang="en-US" sz="2400" i="1">
                                  <a:latin typeface="Cambria Math" panose="02040503050406030204" pitchFamily="18" charset="0"/>
                                </a:rPr>
                              </m:ctrlPr>
                            </m:fPr>
                            <m:num>
                              <m:r>
                                <a:rPr lang="en-US" sz="2400" b="0" i="1" smtClean="0">
                                  <a:latin typeface="Cambria Math"/>
                                </a:rPr>
                                <m:t>0.5</m:t>
                              </m:r>
                            </m:num>
                            <m:den>
                              <m:rad>
                                <m:radPr>
                                  <m:degHide m:val="on"/>
                                  <m:ctrlPr>
                                    <a:rPr lang="en-US" sz="2400" i="1">
                                      <a:latin typeface="Cambria Math" panose="02040503050406030204" pitchFamily="18" charset="0"/>
                                    </a:rPr>
                                  </m:ctrlPr>
                                </m:radPr>
                                <m:deg/>
                                <m:e>
                                  <m:r>
                                    <a:rPr lang="en-US" sz="2400" b="0" i="1" smtClean="0">
                                      <a:latin typeface="Cambria Math"/>
                                    </a:rPr>
                                    <m:t>𝑛</m:t>
                                  </m:r>
                                  <m:r>
                                    <a:rPr lang="en-US" sz="2400" i="1">
                                      <a:latin typeface="Cambria Math"/>
                                    </a:rPr>
                                    <m:t>/</m:t>
                                  </m:r>
                                  <m:r>
                                    <a:rPr lang="en-US" sz="2400" i="1">
                                      <a:latin typeface="Cambria Math"/>
                                    </a:rPr>
                                    <m:t>𝐴</m:t>
                                  </m:r>
                                </m:e>
                              </m:rad>
                            </m:den>
                          </m:f>
                        </m:num>
                        <m:den>
                          <m:f>
                            <m:fPr>
                              <m:ctrlPr>
                                <a:rPr lang="en-US" sz="2400" i="1">
                                  <a:latin typeface="Cambria Math" panose="02040503050406030204" pitchFamily="18" charset="0"/>
                                </a:rPr>
                              </m:ctrlPr>
                            </m:fPr>
                            <m:num>
                              <m:r>
                                <a:rPr lang="en-US" sz="2400" i="1">
                                  <a:latin typeface="Cambria Math"/>
                                </a:rPr>
                                <m:t>0.</m:t>
                              </m:r>
                              <m:r>
                                <a:rPr lang="en-US" sz="2400" b="0" i="1" smtClean="0">
                                  <a:latin typeface="Cambria Math"/>
                                </a:rPr>
                                <m:t>2</m:t>
                              </m:r>
                              <m:r>
                                <a:rPr lang="en-US" sz="2400" i="1">
                                  <a:latin typeface="Cambria Math"/>
                                </a:rPr>
                                <m:t>6136</m:t>
                              </m:r>
                            </m:num>
                            <m:den>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a:rPr>
                                        <m:t>𝑛</m:t>
                                      </m:r>
                                    </m:e>
                                    <m:sup>
                                      <m:r>
                                        <a:rPr lang="en-US" sz="2400" i="1">
                                          <a:latin typeface="Cambria Math"/>
                                        </a:rPr>
                                        <m:t>2</m:t>
                                      </m:r>
                                    </m:sup>
                                  </m:sSup>
                                  <m:r>
                                    <a:rPr lang="en-US" sz="2400" i="1">
                                      <a:latin typeface="Cambria Math"/>
                                    </a:rPr>
                                    <m:t>/</m:t>
                                  </m:r>
                                  <m:r>
                                    <a:rPr lang="en-US" sz="2400" i="1">
                                      <a:latin typeface="Cambria Math"/>
                                    </a:rPr>
                                    <m:t>𝐴</m:t>
                                  </m:r>
                                </m:e>
                              </m:rad>
                            </m:den>
                          </m:f>
                        </m:den>
                      </m:f>
                    </m:oMath>
                  </m:oMathPara>
                </a14:m>
                <a:endParaRPr lang="en-US" sz="2400" dirty="0" smtClean="0"/>
              </a:p>
              <a:p>
                <a:pPr>
                  <a:lnSpc>
                    <a:spcPct val="90000"/>
                  </a:lnSpc>
                </a:pPr>
                <a:endParaRPr lang="en-US" sz="2400" dirty="0" smtClean="0"/>
              </a:p>
              <a:p>
                <a:pPr>
                  <a:lnSpc>
                    <a:spcPct val="90000"/>
                  </a:lnSpc>
                </a:pPr>
                <a:r>
                  <a:rPr lang="en-US" sz="2400" dirty="0" smtClean="0"/>
                  <a:t>You can use the standard normal table to get a p-value from calculated z (see next slide for details – here, we have a 2-tailed test because our Ha </a:t>
                </a:r>
                <a:r>
                  <a:rPr lang="en-US" sz="2400" dirty="0"/>
                  <a:t>has </a:t>
                </a:r>
                <a:r>
                  <a:rPr lang="en-US" sz="2400" dirty="0" smtClean="0"/>
                  <a:t>≠, as opposed to &lt; or &gt;; i.e., Ha: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oMath>
                </a14:m>
                <a:r>
                  <a:rPr lang="en-US" sz="2400" dirty="0" smtClean="0"/>
                  <a:t> ≠</a:t>
                </a:r>
                <a:r>
                  <a:rPr lang="en-US" sz="2400" dirty="0"/>
                  <a: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b="0" i="1" smtClean="0">
                            <a:latin typeface="Cambria Math"/>
                          </a:rPr>
                          <m:t>𝐸</m:t>
                        </m:r>
                      </m:sub>
                    </m:sSub>
                  </m:oMath>
                </a14:m>
                <a:r>
                  <a:rPr lang="en-US" sz="2400" dirty="0"/>
                  <a:t> </a:t>
                </a:r>
                <a:r>
                  <a:rPr lang="en-US" sz="2400" dirty="0" smtClean="0"/>
                  <a:t>)</a:t>
                </a:r>
              </a:p>
              <a:p>
                <a:pPr>
                  <a:lnSpc>
                    <a:spcPct val="90000"/>
                  </a:lnSpc>
                </a:pPr>
                <a:r>
                  <a:rPr lang="en-US" sz="2400" dirty="0" smtClean="0"/>
                  <a:t>But even before getting a p-value, recall that z = |1.96| corresponds to an </a:t>
                </a:r>
                <a:r>
                  <a:rPr lang="el-GR" sz="2400" dirty="0" smtClean="0"/>
                  <a:t>α</a:t>
                </a:r>
                <a:r>
                  <a:rPr lang="en-US" sz="2400" dirty="0" smtClean="0"/>
                  <a:t>-value of 0.05 (in a two-tailed test). </a:t>
                </a:r>
              </a:p>
              <a:p>
                <a:pPr>
                  <a:lnSpc>
                    <a:spcPct val="90000"/>
                  </a:lnSpc>
                </a:pPr>
                <a:r>
                  <a:rPr lang="en-US" sz="2400" dirty="0" smtClean="0"/>
                  <a:t>So, if z &gt; 1.96 or z &lt; -1.96, we can reject H</a:t>
                </a:r>
                <a:r>
                  <a:rPr lang="en-US" sz="1600" dirty="0" smtClean="0"/>
                  <a:t>0</a:t>
                </a:r>
                <a:r>
                  <a:rPr lang="en-US" sz="2000" dirty="0" smtClean="0"/>
                  <a:t> </a:t>
                </a:r>
                <a:r>
                  <a:rPr lang="en-US" sz="2400" dirty="0"/>
                  <a:t>for H</a:t>
                </a:r>
                <a:r>
                  <a:rPr lang="en-US" sz="1600" dirty="0"/>
                  <a:t>a</a:t>
                </a:r>
                <a:r>
                  <a:rPr lang="en-US" sz="2000" dirty="0"/>
                  <a:t> </a:t>
                </a:r>
                <a:r>
                  <a:rPr lang="en-US" sz="2400" dirty="0" smtClean="0"/>
                  <a:t>at </a:t>
                </a:r>
                <a:r>
                  <a:rPr lang="el-GR" sz="2400" dirty="0" smtClean="0"/>
                  <a:t>α</a:t>
                </a:r>
                <a:r>
                  <a:rPr lang="en-US" sz="2400" dirty="0"/>
                  <a:t> </a:t>
                </a:r>
                <a:r>
                  <a:rPr lang="en-US" sz="2400" dirty="0" smtClean="0"/>
                  <a:t>= 0.05.</a:t>
                </a:r>
              </a:p>
              <a:p>
                <a:pPr lvl="1">
                  <a:lnSpc>
                    <a:spcPct val="90000"/>
                  </a:lnSpc>
                </a:pPr>
                <a:r>
                  <a:rPr lang="en-US" sz="2400" dirty="0" smtClean="0"/>
                  <a:t>If z &gt; 1.96, we have significant dispersion.</a:t>
                </a:r>
              </a:p>
              <a:p>
                <a:pPr lvl="2">
                  <a:lnSpc>
                    <a:spcPct val="90000"/>
                  </a:lnSpc>
                </a:pPr>
                <a:r>
                  <a:rPr lang="en-US" sz="1800" dirty="0" smtClean="0"/>
                  <a:t>This implies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𝑂</m:t>
                        </m:r>
                      </m:sub>
                    </m:sSub>
                    <m:r>
                      <a:rPr lang="en-US" sz="1800" b="0" i="1" smtClean="0">
                        <a:latin typeface="Cambria Math"/>
                      </a:rPr>
                      <m:t>&gt;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𝐸</m:t>
                        </m:r>
                      </m:sub>
                    </m:sSub>
                  </m:oMath>
                </a14:m>
                <a:r>
                  <a:rPr lang="en-US" sz="1800" dirty="0" smtClean="0"/>
                  <a:t>, i.e., the average observed distance is greater than the average expected distance, meaning that we have significant dispersion.</a:t>
                </a:r>
              </a:p>
              <a:p>
                <a:pPr lvl="1">
                  <a:lnSpc>
                    <a:spcPct val="90000"/>
                  </a:lnSpc>
                </a:pPr>
                <a:r>
                  <a:rPr lang="en-US" sz="2400" dirty="0" smtClean="0"/>
                  <a:t>If z &lt; -1.96, we have significant clustering.</a:t>
                </a:r>
              </a:p>
              <a:p>
                <a:pPr lvl="2">
                  <a:lnSpc>
                    <a:spcPct val="90000"/>
                  </a:lnSpc>
                </a:pPr>
                <a:r>
                  <a:rPr lang="en-US" sz="1800" dirty="0" smtClean="0"/>
                  <a:t>This implies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𝑂</m:t>
                        </m:r>
                      </m:sub>
                    </m:sSub>
                    <m:r>
                      <a:rPr lang="en-US" sz="1800" b="0" i="1" smtClean="0">
                        <a:latin typeface="Cambria Math"/>
                      </a:rPr>
                      <m:t>&lt;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𝐸</m:t>
                        </m:r>
                      </m:sub>
                    </m:sSub>
                  </m:oMath>
                </a14:m>
                <a:r>
                  <a:rPr lang="en-US" sz="1800" dirty="0" smtClean="0"/>
                  <a:t>, i.e., the average observed distance is smaller than the average expected distance, meaning that we have significant clustering.</a:t>
                </a:r>
                <a:endParaRPr lang="en-US" sz="1800" dirty="0"/>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394" y="990600"/>
                <a:ext cx="9107606" cy="5867400"/>
              </a:xfrm>
              <a:blipFill rotWithShape="1">
                <a:blip r:embed="rId2" cstate="print"/>
                <a:stretch>
                  <a:fillRect l="-870" t="-1663" r="-1339"/>
                </a:stretch>
              </a:blipFill>
            </p:spPr>
            <p:txBody>
              <a:bodyPr/>
              <a:lstStyle/>
              <a:p>
                <a:r>
                  <a:rPr lang="en-US">
                    <a:noFill/>
                  </a:rPr>
                  <a:t> </a:t>
                </a:r>
              </a:p>
            </p:txBody>
          </p:sp>
        </mc:Fallback>
      </mc:AlternateContent>
    </p:spTree>
    <p:extLst>
      <p:ext uri="{BB962C8B-B14F-4D97-AF65-F5344CB8AC3E}">
        <p14:creationId xmlns:p14="http://schemas.microsoft.com/office/powerpoint/2010/main" val="18787918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hidden="1"/>
          <p:cNvSpPr>
            <a:spLocks noGrp="1" noChangeArrowheads="1"/>
          </p:cNvSpPr>
          <p:nvPr>
            <p:ph type="title"/>
          </p:nvPr>
        </p:nvSpPr>
        <p:spPr/>
        <p:txBody>
          <a:bodyPr/>
          <a:lstStyle/>
          <a:p>
            <a:pPr eaLnBrk="1" hangingPunct="1"/>
            <a:r>
              <a:rPr lang="en-US" smtClean="0"/>
              <a:t>	</a:t>
            </a:r>
          </a:p>
        </p:txBody>
      </p:sp>
      <p:sp>
        <p:nvSpPr>
          <p:cNvPr id="81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5" name="Rectangle 3"/>
          <p:cNvSpPr>
            <a:spLocks noChangeArrowheads="1"/>
          </p:cNvSpPr>
          <p:nvPr/>
        </p:nvSpPr>
        <p:spPr bwMode="auto">
          <a:xfrm>
            <a:off x="0" y="1676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Box 7"/>
          <p:cNvSpPr txBox="1"/>
          <p:nvPr/>
        </p:nvSpPr>
        <p:spPr>
          <a:xfrm>
            <a:off x="152400" y="304800"/>
            <a:ext cx="8305800" cy="584775"/>
          </a:xfrm>
          <a:prstGeom prst="rect">
            <a:avLst/>
          </a:prstGeom>
          <a:noFill/>
        </p:spPr>
        <p:txBody>
          <a:bodyPr wrap="square" rtlCol="0">
            <a:spAutoFit/>
          </a:bodyPr>
          <a:lstStyle/>
          <a:p>
            <a:r>
              <a:rPr lang="en-US" sz="3200" dirty="0" smtClean="0">
                <a:solidFill>
                  <a:schemeClr val="bg1"/>
                </a:solidFill>
                <a:latin typeface="Calibri" pitchFamily="34" charset="0"/>
                <a:cs typeface="Calibri" pitchFamily="34" charset="0"/>
              </a:rPr>
              <a:t>P-Values for </a:t>
            </a:r>
            <a:r>
              <a:rPr lang="en-US" sz="3200" i="1" dirty="0" smtClean="0">
                <a:solidFill>
                  <a:schemeClr val="bg1"/>
                </a:solidFill>
                <a:latin typeface="Calibri" pitchFamily="34" charset="0"/>
                <a:cs typeface="Calibri" pitchFamily="34" charset="0"/>
              </a:rPr>
              <a:t>z</a:t>
            </a:r>
            <a:r>
              <a:rPr lang="en-US" sz="3200" dirty="0" smtClean="0">
                <a:solidFill>
                  <a:schemeClr val="bg1"/>
                </a:solidFill>
                <a:latin typeface="Calibri" pitchFamily="34" charset="0"/>
                <a:cs typeface="Calibri" pitchFamily="34" charset="0"/>
              </a:rPr>
              <a:t> Tests</a:t>
            </a:r>
            <a:endParaRPr lang="en-US" sz="3200" dirty="0">
              <a:solidFill>
                <a:schemeClr val="bg1"/>
              </a:solidFill>
              <a:latin typeface="Calibri" pitchFamily="34" charset="0"/>
              <a:cs typeface="Calibri" pitchFamily="34" charset="0"/>
            </a:endParaRPr>
          </a:p>
        </p:txBody>
      </p:sp>
      <p:grpSp>
        <p:nvGrpSpPr>
          <p:cNvPr id="13" name="Group 12"/>
          <p:cNvGrpSpPr/>
          <p:nvPr/>
        </p:nvGrpSpPr>
        <p:grpSpPr>
          <a:xfrm>
            <a:off x="76200" y="1181100"/>
            <a:ext cx="8963025" cy="5524500"/>
            <a:chOff x="76200" y="1181100"/>
            <a:chExt cx="8963025" cy="5524500"/>
          </a:xfrm>
        </p:grpSpPr>
        <p:pic>
          <p:nvPicPr>
            <p:cNvPr id="819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 y="3379344"/>
              <a:ext cx="2971800" cy="659256"/>
            </a:xfrm>
            <a:prstGeom prst="rect">
              <a:avLst/>
            </a:prstGeom>
            <a:solidFill>
              <a:schemeClr val="accent1"/>
            </a:solidFill>
          </p:spPr>
        </p:pic>
        <p:pic>
          <p:nvPicPr>
            <p:cNvPr id="8196" name="Picture 4"/>
            <p:cNvPicPr>
              <a:picLocks noChangeAspect="1" noChangeArrowheads="1"/>
            </p:cNvPicPr>
            <p:nvPr/>
          </p:nvPicPr>
          <p:blipFill>
            <a:blip r:embed="rId4" cstate="print"/>
            <a:srcRect/>
            <a:stretch>
              <a:fillRect/>
            </a:stretch>
          </p:blipFill>
          <p:spPr bwMode="auto">
            <a:xfrm>
              <a:off x="3276600" y="1181100"/>
              <a:ext cx="5762625" cy="5524500"/>
            </a:xfrm>
            <a:prstGeom prst="rect">
              <a:avLst/>
            </a:prstGeom>
            <a:noFill/>
            <a:ln w="9525">
              <a:noFill/>
              <a:miter lim="800000"/>
              <a:headEnd/>
              <a:tailEnd/>
            </a:ln>
          </p:spPr>
        </p:pic>
        <p:sp>
          <p:nvSpPr>
            <p:cNvPr id="10" name="TextBox 9"/>
            <p:cNvSpPr txBox="1"/>
            <p:nvPr/>
          </p:nvSpPr>
          <p:spPr>
            <a:xfrm>
              <a:off x="3352800" y="1981200"/>
              <a:ext cx="2057400" cy="338554"/>
            </a:xfrm>
            <a:prstGeom prst="rect">
              <a:avLst/>
            </a:prstGeom>
            <a:noFill/>
          </p:spPr>
          <p:txBody>
            <a:bodyPr wrap="square" rtlCol="0">
              <a:spAutoFit/>
            </a:bodyPr>
            <a:lstStyle/>
            <a:p>
              <a:r>
                <a:rPr lang="en-US" sz="1600" dirty="0" smtClean="0"/>
                <a:t> </a:t>
              </a:r>
              <a:r>
                <a:rPr lang="en-US" sz="1400" dirty="0" smtClean="0"/>
                <a:t>H</a:t>
              </a:r>
              <a:r>
                <a:rPr lang="en-US" sz="1000" dirty="0" smtClean="0"/>
                <a:t>0</a:t>
              </a:r>
              <a:r>
                <a:rPr lang="en-US" sz="1400" dirty="0" smtClean="0"/>
                <a:t>: </a:t>
              </a:r>
              <a:r>
                <a:rPr lang="el-GR" sz="1400" dirty="0" smtClean="0"/>
                <a:t>μ</a:t>
              </a:r>
              <a:r>
                <a:rPr lang="en-US" sz="1400" dirty="0" smtClean="0"/>
                <a:t> = </a:t>
              </a:r>
              <a:r>
                <a:rPr lang="el-GR" sz="1400" dirty="0" smtClean="0"/>
                <a:t>μ</a:t>
              </a:r>
              <a:r>
                <a:rPr lang="en-US" sz="1000" dirty="0" smtClean="0"/>
                <a:t>0</a:t>
              </a:r>
              <a:r>
                <a:rPr lang="en-US" sz="1400" dirty="0" smtClean="0"/>
                <a:t>; H</a:t>
              </a:r>
              <a:r>
                <a:rPr lang="en-US" sz="1000" dirty="0" smtClean="0"/>
                <a:t>a</a:t>
              </a:r>
              <a:r>
                <a:rPr lang="en-US" sz="1400" dirty="0" smtClean="0"/>
                <a:t>: </a:t>
              </a:r>
              <a:r>
                <a:rPr lang="el-GR" sz="1400" dirty="0" smtClean="0"/>
                <a:t>μ</a:t>
              </a:r>
              <a:r>
                <a:rPr lang="en-US" sz="1400" dirty="0" smtClean="0"/>
                <a:t> &gt; </a:t>
              </a:r>
              <a:r>
                <a:rPr lang="el-GR" sz="1400" dirty="0" smtClean="0"/>
                <a:t>μ</a:t>
              </a:r>
              <a:r>
                <a:rPr lang="en-US" sz="1000" dirty="0" smtClean="0"/>
                <a:t>0</a:t>
              </a:r>
              <a:endParaRPr lang="en-US" sz="1400" dirty="0"/>
            </a:p>
          </p:txBody>
        </p:sp>
        <p:sp>
          <p:nvSpPr>
            <p:cNvPr id="11" name="TextBox 10"/>
            <p:cNvSpPr txBox="1"/>
            <p:nvPr/>
          </p:nvSpPr>
          <p:spPr>
            <a:xfrm>
              <a:off x="3352800" y="3886200"/>
              <a:ext cx="2057400" cy="338554"/>
            </a:xfrm>
            <a:prstGeom prst="rect">
              <a:avLst/>
            </a:prstGeom>
            <a:noFill/>
          </p:spPr>
          <p:txBody>
            <a:bodyPr wrap="square" rtlCol="0">
              <a:spAutoFit/>
            </a:bodyPr>
            <a:lstStyle/>
            <a:p>
              <a:r>
                <a:rPr lang="en-US" sz="1600" dirty="0" smtClean="0"/>
                <a:t> </a:t>
              </a:r>
              <a:r>
                <a:rPr lang="en-US" sz="1400" dirty="0" smtClean="0"/>
                <a:t>H</a:t>
              </a:r>
              <a:r>
                <a:rPr lang="en-US" sz="1000" dirty="0" smtClean="0"/>
                <a:t>0</a:t>
              </a:r>
              <a:r>
                <a:rPr lang="en-US" sz="1400" dirty="0" smtClean="0"/>
                <a:t>: </a:t>
              </a:r>
              <a:r>
                <a:rPr lang="el-GR" sz="1400" dirty="0" smtClean="0"/>
                <a:t>μ</a:t>
              </a:r>
              <a:r>
                <a:rPr lang="en-US" sz="1400" dirty="0" smtClean="0"/>
                <a:t> = </a:t>
              </a:r>
              <a:r>
                <a:rPr lang="el-GR" sz="1400" dirty="0" smtClean="0"/>
                <a:t>μ</a:t>
              </a:r>
              <a:r>
                <a:rPr lang="en-US" sz="1000" dirty="0" smtClean="0"/>
                <a:t>0</a:t>
              </a:r>
              <a:r>
                <a:rPr lang="en-US" sz="1400" dirty="0" smtClean="0"/>
                <a:t>; H</a:t>
              </a:r>
              <a:r>
                <a:rPr lang="en-US" sz="1000" dirty="0" smtClean="0"/>
                <a:t>a</a:t>
              </a:r>
              <a:r>
                <a:rPr lang="en-US" sz="1400" dirty="0" smtClean="0"/>
                <a:t>: </a:t>
              </a:r>
              <a:r>
                <a:rPr lang="el-GR" sz="1400" dirty="0" smtClean="0"/>
                <a:t>μ</a:t>
              </a:r>
              <a:r>
                <a:rPr lang="en-US" sz="1400" dirty="0" smtClean="0"/>
                <a:t> &lt; </a:t>
              </a:r>
              <a:r>
                <a:rPr lang="el-GR" sz="1400" dirty="0" smtClean="0"/>
                <a:t>μ</a:t>
              </a:r>
              <a:r>
                <a:rPr lang="en-US" sz="1000" dirty="0" smtClean="0"/>
                <a:t>0</a:t>
              </a:r>
              <a:endParaRPr lang="en-US" sz="1400" dirty="0"/>
            </a:p>
          </p:txBody>
        </p:sp>
        <p:sp>
          <p:nvSpPr>
            <p:cNvPr id="12" name="TextBox 11"/>
            <p:cNvSpPr txBox="1"/>
            <p:nvPr/>
          </p:nvSpPr>
          <p:spPr>
            <a:xfrm>
              <a:off x="3352800" y="5867400"/>
              <a:ext cx="2057400" cy="338554"/>
            </a:xfrm>
            <a:prstGeom prst="rect">
              <a:avLst/>
            </a:prstGeom>
            <a:noFill/>
          </p:spPr>
          <p:txBody>
            <a:bodyPr wrap="square" rtlCol="0">
              <a:spAutoFit/>
            </a:bodyPr>
            <a:lstStyle/>
            <a:p>
              <a:r>
                <a:rPr lang="en-US" sz="1600" dirty="0" smtClean="0"/>
                <a:t> </a:t>
              </a:r>
              <a:r>
                <a:rPr lang="en-US" sz="1400" dirty="0" smtClean="0"/>
                <a:t>H</a:t>
              </a:r>
              <a:r>
                <a:rPr lang="en-US" sz="1000" dirty="0" smtClean="0"/>
                <a:t>0</a:t>
              </a:r>
              <a:r>
                <a:rPr lang="en-US" sz="1400" dirty="0" smtClean="0"/>
                <a:t>: </a:t>
              </a:r>
              <a:r>
                <a:rPr lang="el-GR" sz="1400" dirty="0" smtClean="0"/>
                <a:t>μ</a:t>
              </a:r>
              <a:r>
                <a:rPr lang="en-US" sz="1400" dirty="0" smtClean="0"/>
                <a:t> = </a:t>
              </a:r>
              <a:r>
                <a:rPr lang="el-GR" sz="1400" dirty="0" smtClean="0"/>
                <a:t>μ</a:t>
              </a:r>
              <a:r>
                <a:rPr lang="en-US" sz="1000" dirty="0" smtClean="0"/>
                <a:t>0</a:t>
              </a:r>
              <a:r>
                <a:rPr lang="en-US" sz="1400" dirty="0" smtClean="0"/>
                <a:t>; H</a:t>
              </a:r>
              <a:r>
                <a:rPr lang="en-US" sz="1000" dirty="0" smtClean="0"/>
                <a:t>a</a:t>
              </a:r>
              <a:r>
                <a:rPr lang="en-US" sz="1400" dirty="0" smtClean="0"/>
                <a:t>: </a:t>
              </a:r>
              <a:r>
                <a:rPr lang="el-GR" sz="1400" dirty="0" smtClean="0"/>
                <a:t>μ</a:t>
              </a:r>
              <a:r>
                <a:rPr lang="en-US" sz="1400" dirty="0" smtClean="0"/>
                <a:t> ≠ </a:t>
              </a:r>
              <a:r>
                <a:rPr lang="el-GR" sz="1400" dirty="0" smtClean="0"/>
                <a:t>μ</a:t>
              </a:r>
              <a:r>
                <a:rPr lang="en-US" sz="1000" dirty="0" smtClean="0"/>
                <a:t>0</a:t>
              </a:r>
              <a:endParaRPr lang="en-US" sz="1400" dirty="0"/>
            </a:p>
          </p:txBody>
        </p:sp>
      </p:grpSp>
      <p:sp>
        <p:nvSpPr>
          <p:cNvPr id="14" name="Title 1"/>
          <p:cNvSpPr txBox="1">
            <a:spLocks/>
          </p:cNvSpPr>
          <p:nvPr/>
        </p:nvSpPr>
        <p:spPr>
          <a:xfrm>
            <a:off x="457200" y="76200"/>
            <a:ext cx="8229600" cy="9064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rPr>
              <a:t>How to Get the P-Value from Standard Normal Table</a:t>
            </a:r>
          </a:p>
          <a:p>
            <a:r>
              <a:rPr lang="en-US" sz="2800" b="1" dirty="0" smtClean="0">
                <a:solidFill>
                  <a:schemeClr val="accent1"/>
                </a:solidFill>
              </a:rPr>
              <a:t>(See 2-Tailed Test)</a:t>
            </a:r>
            <a:endParaRPr lang="en-US" sz="2800" b="1" dirty="0">
              <a:solidFill>
                <a:schemeClr val="accent1"/>
              </a:solidFill>
            </a:endParaRPr>
          </a:p>
        </p:txBody>
      </p:sp>
    </p:spTree>
    <p:extLst>
      <p:ext uri="{BB962C8B-B14F-4D97-AF65-F5344CB8AC3E}">
        <p14:creationId xmlns:p14="http://schemas.microsoft.com/office/powerpoint/2010/main" val="5785648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8917759" cy="652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41932" y="76200"/>
            <a:ext cx="8229600" cy="762000"/>
          </a:xfrm>
        </p:spPr>
        <p:txBody>
          <a:bodyPr/>
          <a:lstStyle/>
          <a:p>
            <a:pPr algn="l"/>
            <a:r>
              <a:rPr lang="en-US" b="1" dirty="0" smtClean="0"/>
              <a:t>			     In ArcGIS…</a:t>
            </a:r>
            <a:endParaRPr lang="en-US" b="1" dirty="0"/>
          </a:p>
        </p:txBody>
      </p:sp>
      <p:sp>
        <p:nvSpPr>
          <p:cNvPr id="4" name="TextBox 3"/>
          <p:cNvSpPr txBox="1"/>
          <p:nvPr/>
        </p:nvSpPr>
        <p:spPr>
          <a:xfrm>
            <a:off x="5562600" y="4724400"/>
            <a:ext cx="3352800" cy="646331"/>
          </a:xfrm>
          <a:prstGeom prst="rect">
            <a:avLst/>
          </a:prstGeom>
          <a:noFill/>
        </p:spPr>
        <p:txBody>
          <a:bodyPr wrap="square" rtlCol="0">
            <a:spAutoFit/>
          </a:bodyPr>
          <a:lstStyle/>
          <a:p>
            <a:r>
              <a:rPr lang="en-US" b="1" i="1" dirty="0" smtClean="0">
                <a:solidFill>
                  <a:srgbClr val="FF0000"/>
                </a:solidFill>
              </a:rPr>
              <a:t>This is our point pattern and the minimum enclosing rectangle</a:t>
            </a:r>
            <a:endParaRPr lang="en-US" b="1" i="1" dirty="0">
              <a:solidFill>
                <a:srgbClr val="FF0000"/>
              </a:solidFill>
            </a:endParaRPr>
          </a:p>
        </p:txBody>
      </p:sp>
      <p:sp>
        <p:nvSpPr>
          <p:cNvPr id="5" name="TextBox 4"/>
          <p:cNvSpPr txBox="1"/>
          <p:nvPr/>
        </p:nvSpPr>
        <p:spPr>
          <a:xfrm>
            <a:off x="3822510" y="5957669"/>
            <a:ext cx="5183959" cy="646331"/>
          </a:xfrm>
          <a:prstGeom prst="rect">
            <a:avLst/>
          </a:prstGeom>
          <a:noFill/>
        </p:spPr>
        <p:txBody>
          <a:bodyPr wrap="square" rtlCol="0">
            <a:spAutoFit/>
          </a:bodyPr>
          <a:lstStyle/>
          <a:p>
            <a:r>
              <a:rPr lang="en-US" b="1" i="1" dirty="0" err="1" smtClean="0"/>
              <a:t>ArcToolbox</a:t>
            </a:r>
            <a:r>
              <a:rPr lang="en-US" b="1" i="1" dirty="0" smtClean="0"/>
              <a:t> -&gt; Spatial Statistics Tools -&gt; Analyzing Patterns -&gt; Average Nearest Neighbor</a:t>
            </a:r>
            <a:endParaRPr lang="en-US" b="1" i="1" dirty="0"/>
          </a:p>
        </p:txBody>
      </p:sp>
    </p:spTree>
    <p:extLst>
      <p:ext uri="{BB962C8B-B14F-4D97-AF65-F5344CB8AC3E}">
        <p14:creationId xmlns:p14="http://schemas.microsoft.com/office/powerpoint/2010/main" val="33939682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smtClean="0"/>
              <a:t>In ArcGIS…</a:t>
            </a:r>
            <a:endParaRPr lang="en-US" b="1"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004887"/>
            <a:ext cx="7387543"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4191000"/>
            <a:ext cx="9144000" cy="2677656"/>
          </a:xfrm>
          <a:prstGeom prst="rect">
            <a:avLst/>
          </a:prstGeom>
          <a:noFill/>
        </p:spPr>
        <p:txBody>
          <a:bodyPr wrap="square" rtlCol="0">
            <a:spAutoFit/>
          </a:bodyPr>
          <a:lstStyle/>
          <a:p>
            <a:pPr marL="285750" indent="-285750">
              <a:buFont typeface="Arial" pitchFamily="34" charset="0"/>
              <a:buChar char="•"/>
            </a:pPr>
            <a:r>
              <a:rPr lang="en-US" sz="2400" b="1" dirty="0" smtClean="0"/>
              <a:t>In the Input Feature Class, put in the </a:t>
            </a:r>
            <a:r>
              <a:rPr lang="en-US" sz="2400" b="1" dirty="0" err="1" smtClean="0"/>
              <a:t>shapefile</a:t>
            </a:r>
            <a:r>
              <a:rPr lang="en-US" sz="2400" b="1" dirty="0" smtClean="0"/>
              <a:t> containing the points</a:t>
            </a:r>
          </a:p>
          <a:p>
            <a:pPr marL="285750" indent="-285750">
              <a:buFont typeface="Arial" pitchFamily="34" charset="0"/>
              <a:buChar char="•"/>
            </a:pPr>
            <a:r>
              <a:rPr lang="en-US" sz="2400" b="1" dirty="0" smtClean="0"/>
              <a:t>In the Distance Method, select whether you want to use Euclidean or Manhattan distances between points</a:t>
            </a:r>
          </a:p>
          <a:p>
            <a:pPr marL="285750" indent="-285750">
              <a:buFont typeface="Arial" pitchFamily="34" charset="0"/>
              <a:buChar char="•"/>
            </a:pPr>
            <a:r>
              <a:rPr lang="en-US" sz="2400" b="1" dirty="0" smtClean="0"/>
              <a:t>Check the ‘Generate Report’ option</a:t>
            </a:r>
          </a:p>
          <a:p>
            <a:pPr marL="285750" indent="-285750">
              <a:buFont typeface="Arial" pitchFamily="34" charset="0"/>
              <a:buChar char="•"/>
            </a:pPr>
            <a:r>
              <a:rPr lang="en-US" sz="2400" b="1" dirty="0" smtClean="0"/>
              <a:t>Leave the Area field blank – by default, ArcGIS uses the minimum enclosing rectangle for the Area </a:t>
            </a:r>
            <a:r>
              <a:rPr lang="en-US" sz="2400" b="1" i="1" dirty="0" smtClean="0"/>
              <a:t>A</a:t>
            </a:r>
            <a:r>
              <a:rPr lang="en-US" sz="2400" b="1" dirty="0" smtClean="0"/>
              <a:t>.</a:t>
            </a:r>
          </a:p>
          <a:p>
            <a:pPr marL="285750" indent="-285750">
              <a:buFont typeface="Arial" pitchFamily="34" charset="0"/>
              <a:buChar char="•"/>
            </a:pPr>
            <a:r>
              <a:rPr lang="en-US" sz="2400" b="1" dirty="0" smtClean="0"/>
              <a:t>Click OK</a:t>
            </a:r>
            <a:endParaRPr lang="en-US" sz="2400" b="1" dirty="0"/>
          </a:p>
        </p:txBody>
      </p:sp>
    </p:spTree>
    <p:extLst>
      <p:ext uri="{BB962C8B-B14F-4D97-AF65-F5344CB8AC3E}">
        <p14:creationId xmlns:p14="http://schemas.microsoft.com/office/powerpoint/2010/main" val="2449217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317" y="518319"/>
            <a:ext cx="6136486" cy="6339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0" y="838200"/>
            <a:ext cx="9067800" cy="4525963"/>
          </a:xfrm>
        </p:spPr>
        <p:txBody>
          <a:bodyPr>
            <a:normAutofit/>
          </a:bodyPr>
          <a:lstStyle/>
          <a:p>
            <a:pPr marL="0" indent="0">
              <a:buNone/>
            </a:pPr>
            <a:r>
              <a:rPr lang="en-US" sz="2000" b="1" i="1" dirty="0" smtClean="0">
                <a:solidFill>
                  <a:srgbClr val="FF0000"/>
                </a:solidFill>
              </a:rPr>
              <a:t>Once it’s computed… </a:t>
            </a:r>
          </a:p>
          <a:p>
            <a:pPr marL="0" indent="0">
              <a:buNone/>
            </a:pPr>
            <a:r>
              <a:rPr lang="en-US" sz="2000" b="1" i="1" dirty="0" smtClean="0">
                <a:solidFill>
                  <a:srgbClr val="FF0000"/>
                </a:solidFill>
              </a:rPr>
              <a:t>Go to the results window </a:t>
            </a:r>
          </a:p>
          <a:p>
            <a:pPr marL="0" indent="0">
              <a:buNone/>
            </a:pPr>
            <a:r>
              <a:rPr lang="en-US" sz="2000" b="1" i="1" dirty="0" smtClean="0">
                <a:solidFill>
                  <a:srgbClr val="FF0000"/>
                </a:solidFill>
              </a:rPr>
              <a:t>(</a:t>
            </a:r>
            <a:r>
              <a:rPr lang="en-US" sz="2000" b="1" i="1" dirty="0" err="1" smtClean="0">
                <a:solidFill>
                  <a:srgbClr val="FF0000"/>
                </a:solidFill>
              </a:rPr>
              <a:t>Geoprocessing</a:t>
            </a:r>
            <a:r>
              <a:rPr lang="en-US" sz="2000" b="1" i="1" dirty="0" smtClean="0">
                <a:solidFill>
                  <a:srgbClr val="FF0000"/>
                </a:solidFill>
              </a:rPr>
              <a:t> -&gt; Results)</a:t>
            </a:r>
            <a:endParaRPr lang="en-US" sz="2000" b="1" i="1" dirty="0">
              <a:solidFill>
                <a:srgbClr val="FF0000"/>
              </a:solidFill>
            </a:endParaRPr>
          </a:p>
        </p:txBody>
      </p:sp>
      <p:sp>
        <p:nvSpPr>
          <p:cNvPr id="5" name="Title 1"/>
          <p:cNvSpPr txBox="1">
            <a:spLocks/>
          </p:cNvSpPr>
          <p:nvPr/>
        </p:nvSpPr>
        <p:spPr>
          <a:xfrm>
            <a:off x="76200" y="122238"/>
            <a:ext cx="3810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t>In ArcGIS…</a:t>
            </a:r>
            <a:endParaRPr lang="en-US" b="1"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009491"/>
            <a:ext cx="2928426"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836917" y="3505200"/>
            <a:ext cx="1049283"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028005" y="3059668"/>
            <a:ext cx="622286" cy="369332"/>
          </a:xfrm>
          <a:prstGeom prst="rect">
            <a:avLst/>
          </a:prstGeom>
        </p:spPr>
        <p:txBody>
          <a:bodyPr wrap="none">
            <a:spAutoFit/>
          </a:bodyPr>
          <a:lstStyle/>
          <a:p>
            <a:r>
              <a:rPr lang="en-US" b="1" i="1" dirty="0" smtClean="0">
                <a:solidFill>
                  <a:srgbClr val="FF0000"/>
                </a:solidFill>
              </a:rPr>
              <a:t>Click</a:t>
            </a:r>
            <a:endParaRPr lang="en-US" dirty="0"/>
          </a:p>
        </p:txBody>
      </p:sp>
      <p:sp>
        <p:nvSpPr>
          <p:cNvPr id="2" name="TextBox 1"/>
          <p:cNvSpPr txBox="1"/>
          <p:nvPr/>
        </p:nvSpPr>
        <p:spPr>
          <a:xfrm>
            <a:off x="7924800" y="4648200"/>
            <a:ext cx="1066800" cy="1477328"/>
          </a:xfrm>
          <a:prstGeom prst="rect">
            <a:avLst/>
          </a:prstGeom>
          <a:noFill/>
        </p:spPr>
        <p:txBody>
          <a:bodyPr wrap="square" rtlCol="0">
            <a:spAutoFit/>
          </a:bodyPr>
          <a:lstStyle/>
          <a:p>
            <a:r>
              <a:rPr lang="en-US" b="1" i="1" dirty="0" smtClean="0"/>
              <a:t>Compare with Quadrat Analysis Results!</a:t>
            </a:r>
            <a:endParaRPr lang="en-US" b="1" i="1" dirty="0"/>
          </a:p>
        </p:txBody>
      </p:sp>
    </p:spTree>
    <p:extLst>
      <p:ext uri="{BB962C8B-B14F-4D97-AF65-F5344CB8AC3E}">
        <p14:creationId xmlns:p14="http://schemas.microsoft.com/office/powerpoint/2010/main" val="2276156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Doing it with R</a:t>
            </a:r>
            <a:endParaRPr lang="en-US" b="1" dirty="0"/>
          </a:p>
        </p:txBody>
      </p:sp>
      <p:sp>
        <p:nvSpPr>
          <p:cNvPr id="3" name="Content Placeholder 2"/>
          <p:cNvSpPr>
            <a:spLocks noGrp="1"/>
          </p:cNvSpPr>
          <p:nvPr>
            <p:ph idx="1"/>
          </p:nvPr>
        </p:nvSpPr>
        <p:spPr>
          <a:xfrm>
            <a:off x="0" y="1143000"/>
            <a:ext cx="9144000" cy="5715000"/>
          </a:xfrm>
        </p:spPr>
        <p:txBody>
          <a:bodyPr>
            <a:noAutofit/>
          </a:bodyPr>
          <a:lstStyle/>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NEAREST NEIGHBOR </a:t>
            </a:r>
            <a:r>
              <a:rPr lang="en-US" sz="1600" dirty="0" smtClean="0">
                <a:solidFill>
                  <a:schemeClr val="tx2">
                    <a:lumMod val="60000"/>
                    <a:lumOff val="40000"/>
                  </a:schemeClr>
                </a:solidFill>
              </a:rPr>
              <a:t>ANALYSIS (The data have been slightly edited from the data used in ArcGIS)</a:t>
            </a:r>
            <a:endParaRPr lang="en-US" sz="1600" dirty="0">
              <a:solidFill>
                <a:schemeClr val="tx2">
                  <a:lumMod val="60000"/>
                  <a:lumOff val="40000"/>
                </a:schemeClr>
              </a:solidFill>
            </a:endParaRPr>
          </a:p>
          <a:p>
            <a:pPr marL="0" indent="0">
              <a:buNone/>
            </a:pPr>
            <a:r>
              <a:rPr lang="en-US" sz="1600" dirty="0" err="1" smtClean="0"/>
              <a:t>dev.off</a:t>
            </a:r>
            <a:r>
              <a:rPr lang="en-US" sz="1600" dirty="0"/>
              <a:t>() </a:t>
            </a:r>
          </a:p>
          <a:p>
            <a:pPr marL="0" indent="0">
              <a:buNone/>
            </a:pPr>
            <a:r>
              <a:rPr lang="en-US" sz="1600" dirty="0">
                <a:solidFill>
                  <a:schemeClr val="tx2">
                    <a:lumMod val="60000"/>
                    <a:lumOff val="40000"/>
                  </a:schemeClr>
                </a:solidFill>
              </a:rPr>
              <a:t>#Computes the distance from each point to its nearest </a:t>
            </a:r>
            <a:r>
              <a:rPr lang="en-US" sz="1600" dirty="0" err="1">
                <a:solidFill>
                  <a:schemeClr val="tx2">
                    <a:lumMod val="60000"/>
                    <a:lumOff val="40000"/>
                  </a:schemeClr>
                </a:solidFill>
              </a:rPr>
              <a:t>neighbour</a:t>
            </a:r>
            <a:r>
              <a:rPr lang="en-US" sz="1600" dirty="0">
                <a:solidFill>
                  <a:schemeClr val="tx2">
                    <a:lumMod val="60000"/>
                    <a:lumOff val="40000"/>
                  </a:schemeClr>
                </a:solidFill>
              </a:rPr>
              <a:t> in a point pattern.</a:t>
            </a:r>
          </a:p>
          <a:p>
            <a:pPr marL="0" indent="0">
              <a:buNone/>
            </a:pPr>
            <a:r>
              <a:rPr lang="en-US" sz="1600" dirty="0" err="1"/>
              <a:t>nnd</a:t>
            </a:r>
            <a:r>
              <a:rPr lang="en-US" sz="1600" dirty="0"/>
              <a:t> &lt;- </a:t>
            </a:r>
            <a:r>
              <a:rPr lang="en-US" sz="1600" dirty="0" err="1"/>
              <a:t>nndist.ppp</a:t>
            </a:r>
            <a:r>
              <a:rPr lang="en-US" sz="1600" dirty="0"/>
              <a:t>(</a:t>
            </a:r>
            <a:r>
              <a:rPr lang="en-US" sz="1600" dirty="0" err="1"/>
              <a:t>pp</a:t>
            </a:r>
            <a:r>
              <a:rPr lang="en-US" sz="1600" dirty="0"/>
              <a:t>)</a:t>
            </a:r>
          </a:p>
          <a:p>
            <a:pPr marL="0" indent="0">
              <a:buNone/>
            </a:pPr>
            <a:r>
              <a:rPr lang="en-US" sz="1600" dirty="0">
                <a:solidFill>
                  <a:schemeClr val="tx2">
                    <a:lumMod val="60000"/>
                    <a:lumOff val="40000"/>
                  </a:schemeClr>
                </a:solidFill>
              </a:rPr>
              <a:t>#Using the formulas on the slides, we calculate Mean Observed </a:t>
            </a:r>
            <a:r>
              <a:rPr lang="en-US" sz="1600" dirty="0" smtClean="0">
                <a:solidFill>
                  <a:schemeClr val="tx2">
                    <a:lumMod val="60000"/>
                    <a:lumOff val="40000"/>
                  </a:schemeClr>
                </a:solidFill>
              </a:rPr>
              <a:t>Distance, Mean </a:t>
            </a:r>
            <a:r>
              <a:rPr lang="en-US" sz="1600" dirty="0">
                <a:solidFill>
                  <a:schemeClr val="tx2">
                    <a:lumMod val="60000"/>
                    <a:lumOff val="40000"/>
                  </a:schemeClr>
                </a:solidFill>
              </a:rPr>
              <a:t>Expected </a:t>
            </a:r>
            <a:r>
              <a:rPr lang="en-US" sz="1600" dirty="0" smtClean="0">
                <a:solidFill>
                  <a:schemeClr val="tx2">
                    <a:lumMod val="60000"/>
                    <a:lumOff val="40000"/>
                  </a:schemeClr>
                </a:solidFill>
              </a:rPr>
              <a:t>Distance and SE.</a:t>
            </a:r>
            <a:endParaRPr lang="en-US" sz="1600" dirty="0">
              <a:solidFill>
                <a:schemeClr val="tx2">
                  <a:lumMod val="60000"/>
                  <a:lumOff val="40000"/>
                </a:schemeClr>
              </a:solidFill>
            </a:endParaRPr>
          </a:p>
          <a:p>
            <a:pPr marL="0" indent="0">
              <a:buNone/>
            </a:pPr>
            <a:r>
              <a:rPr lang="en-US" sz="1600" dirty="0" err="1"/>
              <a:t>MeanObsDist</a:t>
            </a:r>
            <a:r>
              <a:rPr lang="en-US" sz="1600" dirty="0"/>
              <a:t> &lt;- mean(</a:t>
            </a:r>
            <a:r>
              <a:rPr lang="en-US" sz="1600" dirty="0" err="1"/>
              <a:t>nnd</a:t>
            </a:r>
            <a:r>
              <a:rPr lang="en-US" sz="1600" dirty="0"/>
              <a:t>)</a:t>
            </a:r>
          </a:p>
          <a:p>
            <a:pPr marL="0" indent="0">
              <a:buNone/>
            </a:pPr>
            <a:r>
              <a:rPr lang="en-US" sz="1600" dirty="0">
                <a:solidFill>
                  <a:schemeClr val="tx2">
                    <a:lumMod val="60000"/>
                    <a:lumOff val="40000"/>
                  </a:schemeClr>
                </a:solidFill>
              </a:rPr>
              <a:t>#The </a:t>
            </a:r>
            <a:r>
              <a:rPr lang="en-US" sz="1600" dirty="0" err="1">
                <a:solidFill>
                  <a:schemeClr val="tx2">
                    <a:lumMod val="60000"/>
                    <a:lumOff val="40000"/>
                  </a:schemeClr>
                </a:solidFill>
              </a:rPr>
              <a:t>area.owin</a:t>
            </a:r>
            <a:r>
              <a:rPr lang="en-US" sz="1600" dirty="0">
                <a:solidFill>
                  <a:schemeClr val="tx2">
                    <a:lumMod val="60000"/>
                    <a:lumOff val="40000"/>
                  </a:schemeClr>
                </a:solidFill>
              </a:rPr>
              <a:t> command calculates the area of the study area that you </a:t>
            </a:r>
            <a:r>
              <a:rPr lang="en-US" sz="1600" dirty="0" smtClean="0">
                <a:solidFill>
                  <a:schemeClr val="tx2">
                    <a:lumMod val="60000"/>
                    <a:lumOff val="40000"/>
                  </a:schemeClr>
                </a:solidFill>
              </a:rPr>
              <a:t>use. Here </a:t>
            </a:r>
            <a:r>
              <a:rPr lang="en-US" sz="1600" dirty="0">
                <a:solidFill>
                  <a:schemeClr val="tx2">
                    <a:lumMod val="60000"/>
                    <a:lumOff val="40000"/>
                  </a:schemeClr>
                </a:solidFill>
              </a:rPr>
              <a:t>it's the minimum enclosing rectangle, but it doesn't have to be - it </a:t>
            </a:r>
            <a:r>
              <a:rPr lang="en-US" sz="1600" dirty="0" smtClean="0">
                <a:solidFill>
                  <a:schemeClr val="tx2">
                    <a:lumMod val="60000"/>
                    <a:lumOff val="40000"/>
                  </a:schemeClr>
                </a:solidFill>
              </a:rPr>
              <a:t> could </a:t>
            </a:r>
            <a:r>
              <a:rPr lang="en-US" sz="1600" dirty="0">
                <a:solidFill>
                  <a:schemeClr val="tx2">
                    <a:lumMod val="60000"/>
                    <a:lumOff val="40000"/>
                  </a:schemeClr>
                </a:solidFill>
              </a:rPr>
              <a:t>be any shapefile you import from ArcGIS (or generate in R) that </a:t>
            </a:r>
            <a:r>
              <a:rPr lang="en-US" sz="1600" dirty="0" smtClean="0">
                <a:solidFill>
                  <a:schemeClr val="tx2">
                    <a:lumMod val="60000"/>
                    <a:lumOff val="40000"/>
                  </a:schemeClr>
                </a:solidFill>
              </a:rPr>
              <a:t> corresponds </a:t>
            </a:r>
            <a:r>
              <a:rPr lang="en-US" sz="1600" dirty="0">
                <a:solidFill>
                  <a:schemeClr val="tx2">
                    <a:lumMod val="60000"/>
                    <a:lumOff val="40000"/>
                  </a:schemeClr>
                </a:solidFill>
              </a:rPr>
              <a:t>to the study area.</a:t>
            </a:r>
          </a:p>
          <a:p>
            <a:pPr marL="0" indent="0">
              <a:buNone/>
            </a:pPr>
            <a:r>
              <a:rPr lang="en-US" sz="1600" dirty="0" err="1"/>
              <a:t>MeanExpDist</a:t>
            </a:r>
            <a:r>
              <a:rPr lang="en-US" sz="1600" dirty="0"/>
              <a:t> &lt;- 0.5 / </a:t>
            </a:r>
            <a:r>
              <a:rPr lang="en-US" sz="1600" dirty="0" err="1"/>
              <a:t>sqrt</a:t>
            </a:r>
            <a:r>
              <a:rPr lang="en-US" sz="1600" dirty="0"/>
              <a:t>(</a:t>
            </a:r>
            <a:r>
              <a:rPr lang="en-US" sz="1600" dirty="0" err="1"/>
              <a:t>nrow</a:t>
            </a:r>
            <a:r>
              <a:rPr lang="en-US" sz="1600" dirty="0"/>
              <a:t>(</a:t>
            </a:r>
            <a:r>
              <a:rPr lang="en-US" sz="1600" dirty="0" err="1"/>
              <a:t>Pts</a:t>
            </a:r>
            <a:r>
              <a:rPr lang="en-US" sz="1600" dirty="0"/>
              <a:t>) / </a:t>
            </a:r>
            <a:r>
              <a:rPr lang="en-US" sz="1600" dirty="0" err="1"/>
              <a:t>area.owin</a:t>
            </a:r>
            <a:r>
              <a:rPr lang="en-US" sz="1600" dirty="0"/>
              <a:t>(</a:t>
            </a:r>
            <a:r>
              <a:rPr lang="en-US" sz="1600" dirty="0" err="1"/>
              <a:t>BoundaryPolygonsOW</a:t>
            </a:r>
            <a:r>
              <a:rPr lang="en-US" sz="1600" dirty="0"/>
              <a:t>))</a:t>
            </a:r>
          </a:p>
          <a:p>
            <a:pPr marL="0" indent="0">
              <a:buNone/>
            </a:pPr>
            <a:r>
              <a:rPr lang="en-US" sz="1600" dirty="0"/>
              <a:t>SE &lt;- 0.26136 / </a:t>
            </a:r>
            <a:r>
              <a:rPr lang="en-US" sz="1600" dirty="0" err="1"/>
              <a:t>sqrt</a:t>
            </a:r>
            <a:r>
              <a:rPr lang="en-US" sz="1600" dirty="0"/>
              <a:t>(</a:t>
            </a:r>
            <a:r>
              <a:rPr lang="en-US" sz="1600" dirty="0" err="1"/>
              <a:t>nrow</a:t>
            </a:r>
            <a:r>
              <a:rPr lang="en-US" sz="1600" dirty="0"/>
              <a:t>(</a:t>
            </a:r>
            <a:r>
              <a:rPr lang="en-US" sz="1600" dirty="0" err="1"/>
              <a:t>Pts</a:t>
            </a:r>
            <a:r>
              <a:rPr lang="en-US" sz="1600" dirty="0"/>
              <a:t>)*</a:t>
            </a:r>
            <a:r>
              <a:rPr lang="en-US" sz="1600" dirty="0" err="1"/>
              <a:t>nrow</a:t>
            </a:r>
            <a:r>
              <a:rPr lang="en-US" sz="1600" dirty="0"/>
              <a:t>(</a:t>
            </a:r>
            <a:r>
              <a:rPr lang="en-US" sz="1600" dirty="0" err="1"/>
              <a:t>Pts</a:t>
            </a:r>
            <a:r>
              <a:rPr lang="en-US" sz="1600" dirty="0"/>
              <a:t>) / </a:t>
            </a:r>
            <a:r>
              <a:rPr lang="en-US" sz="1600" dirty="0" err="1"/>
              <a:t>area.owin</a:t>
            </a:r>
            <a:r>
              <a:rPr lang="en-US" sz="1600" dirty="0"/>
              <a:t>(</a:t>
            </a:r>
            <a:r>
              <a:rPr lang="en-US" sz="1600" dirty="0" err="1"/>
              <a:t>BoundaryPolygonsOW</a:t>
            </a:r>
            <a:r>
              <a:rPr lang="en-US" sz="1600" dirty="0"/>
              <a:t>))</a:t>
            </a:r>
          </a:p>
          <a:p>
            <a:pPr marL="0" indent="0">
              <a:buNone/>
            </a:pPr>
            <a:r>
              <a:rPr lang="en-US" sz="1600" dirty="0">
                <a:solidFill>
                  <a:schemeClr val="tx2">
                    <a:lumMod val="60000"/>
                    <a:lumOff val="40000"/>
                  </a:schemeClr>
                </a:solidFill>
              </a:rPr>
              <a:t>#Calculating the z-score</a:t>
            </a:r>
          </a:p>
          <a:p>
            <a:pPr marL="0" indent="0">
              <a:buNone/>
            </a:pPr>
            <a:r>
              <a:rPr lang="en-US" sz="1600" dirty="0" err="1"/>
              <a:t>zscore</a:t>
            </a:r>
            <a:r>
              <a:rPr lang="en-US" sz="1600" dirty="0"/>
              <a:t> &lt;- (</a:t>
            </a:r>
            <a:r>
              <a:rPr lang="en-US" sz="1600" dirty="0" err="1"/>
              <a:t>MeanObsDist</a:t>
            </a:r>
            <a:r>
              <a:rPr lang="en-US" sz="1600" dirty="0"/>
              <a:t> - </a:t>
            </a:r>
            <a:r>
              <a:rPr lang="en-US" sz="1600" dirty="0" err="1"/>
              <a:t>MeanExpDist</a:t>
            </a:r>
            <a:r>
              <a:rPr lang="en-US" sz="1600" dirty="0"/>
              <a:t>)/SE</a:t>
            </a:r>
          </a:p>
          <a:p>
            <a:pPr marL="0" indent="0">
              <a:buNone/>
            </a:pPr>
            <a:r>
              <a:rPr lang="en-US" sz="1600" dirty="0">
                <a:solidFill>
                  <a:schemeClr val="tx2">
                    <a:lumMod val="60000"/>
                    <a:lumOff val="40000"/>
                  </a:schemeClr>
                </a:solidFill>
              </a:rPr>
              <a:t>#Statistical test</a:t>
            </a:r>
          </a:p>
          <a:p>
            <a:pPr marL="0" indent="0">
              <a:buNone/>
            </a:pPr>
            <a:r>
              <a:rPr lang="en-US" sz="1600" dirty="0">
                <a:solidFill>
                  <a:schemeClr val="tx2">
                    <a:lumMod val="60000"/>
                    <a:lumOff val="40000"/>
                  </a:schemeClr>
                </a:solidFill>
              </a:rPr>
              <a:t>#Here, if </a:t>
            </a:r>
            <a:r>
              <a:rPr lang="en-US" sz="1600" dirty="0" smtClean="0">
                <a:solidFill>
                  <a:schemeClr val="tx2">
                    <a:lumMod val="60000"/>
                    <a:lumOff val="40000"/>
                  </a:schemeClr>
                </a:solidFill>
              </a:rPr>
              <a:t>the </a:t>
            </a:r>
            <a:r>
              <a:rPr lang="en-US" sz="1600" dirty="0">
                <a:solidFill>
                  <a:schemeClr val="tx2">
                    <a:lumMod val="60000"/>
                    <a:lumOff val="40000"/>
                  </a:schemeClr>
                </a:solidFill>
              </a:rPr>
              <a:t>z score is positive, we do an upper-tailed test and if the </a:t>
            </a:r>
            <a:r>
              <a:rPr lang="en-US" sz="1600" dirty="0" smtClean="0">
                <a:solidFill>
                  <a:schemeClr val="tx2">
                    <a:lumMod val="60000"/>
                    <a:lumOff val="40000"/>
                  </a:schemeClr>
                </a:solidFill>
              </a:rPr>
              <a:t>z </a:t>
            </a:r>
            <a:r>
              <a:rPr lang="en-US" sz="1600" dirty="0">
                <a:solidFill>
                  <a:schemeClr val="tx2">
                    <a:lumMod val="60000"/>
                    <a:lumOff val="40000"/>
                  </a:schemeClr>
                </a:solidFill>
              </a:rPr>
              <a:t>score is negative we do a lower-tailed test to come up with the p-value</a:t>
            </a:r>
            <a:r>
              <a:rPr lang="en-US" sz="1600" dirty="0" smtClean="0">
                <a:solidFill>
                  <a:schemeClr val="tx2">
                    <a:lumMod val="60000"/>
                    <a:lumOff val="40000"/>
                  </a:schemeClr>
                </a:solidFill>
              </a:rPr>
              <a:t>. In our case, z=5.02 and p&lt;0.0001</a:t>
            </a:r>
            <a:endParaRPr lang="en-US" sz="1600" dirty="0">
              <a:solidFill>
                <a:schemeClr val="tx2">
                  <a:lumMod val="60000"/>
                  <a:lumOff val="40000"/>
                </a:schemeClr>
              </a:solidFill>
            </a:endParaRPr>
          </a:p>
          <a:p>
            <a:pPr marL="0" indent="0">
              <a:buNone/>
            </a:pPr>
            <a:r>
              <a:rPr lang="en-US" sz="1600" dirty="0" err="1"/>
              <a:t>pval</a:t>
            </a:r>
            <a:r>
              <a:rPr lang="en-US" sz="1600" dirty="0"/>
              <a:t>&lt;-</a:t>
            </a:r>
            <a:r>
              <a:rPr lang="en-US" sz="1600" dirty="0" err="1"/>
              <a:t>ifelse</a:t>
            </a:r>
            <a:r>
              <a:rPr lang="en-US" sz="1600" dirty="0"/>
              <a:t>(</a:t>
            </a:r>
            <a:r>
              <a:rPr lang="en-US" sz="1600" dirty="0" err="1"/>
              <a:t>zscore</a:t>
            </a:r>
            <a:r>
              <a:rPr lang="en-US" sz="1600" dirty="0"/>
              <a:t> &gt; 0, 1 - </a:t>
            </a:r>
            <a:r>
              <a:rPr lang="en-US" sz="1600" dirty="0" err="1"/>
              <a:t>pnorm</a:t>
            </a:r>
            <a:r>
              <a:rPr lang="en-US" sz="1600" dirty="0"/>
              <a:t>(</a:t>
            </a:r>
            <a:r>
              <a:rPr lang="en-US" sz="1600" dirty="0" err="1"/>
              <a:t>zscore</a:t>
            </a:r>
            <a:r>
              <a:rPr lang="en-US" sz="1600" dirty="0"/>
              <a:t>), </a:t>
            </a:r>
            <a:r>
              <a:rPr lang="en-US" sz="1600" dirty="0" err="1"/>
              <a:t>pnorm</a:t>
            </a:r>
            <a:r>
              <a:rPr lang="en-US" sz="1600" dirty="0"/>
              <a:t>(</a:t>
            </a:r>
            <a:r>
              <a:rPr lang="en-US" sz="1600" dirty="0" err="1"/>
              <a:t>zscore</a:t>
            </a:r>
            <a:r>
              <a:rPr lang="en-US" sz="1600" dirty="0"/>
              <a:t>))</a:t>
            </a:r>
          </a:p>
          <a:p>
            <a:pPr marL="0" indent="0">
              <a:buNone/>
            </a:pPr>
            <a:r>
              <a:rPr lang="en-US" sz="1600" dirty="0">
                <a:solidFill>
                  <a:schemeClr val="tx2">
                    <a:lumMod val="60000"/>
                    <a:lumOff val="40000"/>
                  </a:schemeClr>
                </a:solidFill>
              </a:rPr>
              <a:t>#Calculating the </a:t>
            </a:r>
            <a:r>
              <a:rPr lang="en-US" sz="1600" dirty="0" smtClean="0">
                <a:solidFill>
                  <a:schemeClr val="tx2">
                    <a:lumMod val="60000"/>
                    <a:lumOff val="40000"/>
                  </a:schemeClr>
                </a:solidFill>
              </a:rPr>
              <a:t>NNI. Here, NNI = 1.26 – again, slightly different from  the ArcGIS results.</a:t>
            </a:r>
            <a:endParaRPr lang="en-US" sz="1600" dirty="0">
              <a:solidFill>
                <a:schemeClr val="tx2">
                  <a:lumMod val="60000"/>
                  <a:lumOff val="40000"/>
                </a:schemeClr>
              </a:solidFill>
            </a:endParaRPr>
          </a:p>
          <a:p>
            <a:pPr marL="0" indent="0">
              <a:buNone/>
            </a:pPr>
            <a:r>
              <a:rPr lang="en-US" sz="1600" dirty="0"/>
              <a:t>NNI &lt;- </a:t>
            </a:r>
            <a:r>
              <a:rPr lang="en-US" sz="1600" dirty="0" err="1"/>
              <a:t>MeanObsDist</a:t>
            </a:r>
            <a:r>
              <a:rPr lang="en-US" sz="1600" dirty="0"/>
              <a:t> / </a:t>
            </a:r>
            <a:r>
              <a:rPr lang="en-US" sz="1600" dirty="0" err="1" smtClean="0"/>
              <a:t>MeanExpDist</a:t>
            </a:r>
            <a:endParaRPr lang="en-US" sz="1600" dirty="0" smtClean="0"/>
          </a:p>
        </p:txBody>
      </p:sp>
    </p:spTree>
    <p:extLst>
      <p:ext uri="{BB962C8B-B14F-4D97-AF65-F5344CB8AC3E}">
        <p14:creationId xmlns:p14="http://schemas.microsoft.com/office/powerpoint/2010/main" val="1017768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4451" y="0"/>
            <a:ext cx="6622059" cy="687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67000"/>
            <a:ext cx="280035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4724400"/>
            <a:ext cx="2800350" cy="646331"/>
          </a:xfrm>
          <a:prstGeom prst="rect">
            <a:avLst/>
          </a:prstGeom>
          <a:noFill/>
        </p:spPr>
        <p:txBody>
          <a:bodyPr wrap="square" rtlCol="0">
            <a:spAutoFit/>
          </a:bodyPr>
          <a:lstStyle/>
          <a:p>
            <a:r>
              <a:rPr lang="en-US" b="1" i="1" dirty="0" smtClean="0">
                <a:solidFill>
                  <a:srgbClr val="FF0000"/>
                </a:solidFill>
              </a:rPr>
              <a:t>There is some significant clustering in this pattern!</a:t>
            </a:r>
          </a:p>
        </p:txBody>
      </p:sp>
      <p:sp>
        <p:nvSpPr>
          <p:cNvPr id="7" name="Title 1"/>
          <p:cNvSpPr>
            <a:spLocks noGrp="1"/>
          </p:cNvSpPr>
          <p:nvPr>
            <p:ph type="title"/>
          </p:nvPr>
        </p:nvSpPr>
        <p:spPr>
          <a:xfrm>
            <a:off x="0" y="152400"/>
            <a:ext cx="2534451" cy="1905000"/>
          </a:xfrm>
        </p:spPr>
        <p:txBody>
          <a:bodyPr>
            <a:normAutofit fontScale="90000"/>
          </a:bodyPr>
          <a:lstStyle/>
          <a:p>
            <a:pPr algn="l"/>
            <a:r>
              <a:rPr lang="en-US" b="1" dirty="0" smtClean="0"/>
              <a:t>Another</a:t>
            </a:r>
            <a:br>
              <a:rPr lang="en-US" b="1" dirty="0" smtClean="0"/>
            </a:br>
            <a:r>
              <a:rPr lang="en-US" b="1" dirty="0" smtClean="0"/>
              <a:t>Point</a:t>
            </a:r>
            <a:br>
              <a:rPr lang="en-US" b="1" dirty="0" smtClean="0"/>
            </a:br>
            <a:r>
              <a:rPr lang="en-US" b="1" dirty="0" smtClean="0"/>
              <a:t>Pattern</a:t>
            </a:r>
            <a:endParaRPr lang="en-US" b="1" dirty="0"/>
          </a:p>
        </p:txBody>
      </p:sp>
    </p:spTree>
    <p:extLst>
      <p:ext uri="{BB962C8B-B14F-4D97-AF65-F5344CB8AC3E}">
        <p14:creationId xmlns:p14="http://schemas.microsoft.com/office/powerpoint/2010/main" val="5243704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smtClean="0"/>
              <a:t>The Pros and Cons of NNI…</a:t>
            </a:r>
            <a:endParaRPr lang="en-US" b="1" dirty="0"/>
          </a:p>
        </p:txBody>
      </p:sp>
      <p:sp>
        <p:nvSpPr>
          <p:cNvPr id="3" name="Content Placeholder 2"/>
          <p:cNvSpPr>
            <a:spLocks noGrp="1"/>
          </p:cNvSpPr>
          <p:nvPr>
            <p:ph idx="1"/>
          </p:nvPr>
        </p:nvSpPr>
        <p:spPr>
          <a:xfrm>
            <a:off x="4548" y="838200"/>
            <a:ext cx="9139452" cy="3657601"/>
          </a:xfrm>
        </p:spPr>
        <p:txBody>
          <a:bodyPr>
            <a:normAutofit/>
          </a:bodyPr>
          <a:lstStyle/>
          <a:p>
            <a:pPr>
              <a:lnSpc>
                <a:spcPct val="90000"/>
              </a:lnSpc>
            </a:pPr>
            <a:r>
              <a:rPr lang="en-US" sz="2400" dirty="0" smtClean="0"/>
              <a:t>NNI doesn’t depend on the size of the quadrat, because it only uses the distances between points</a:t>
            </a:r>
          </a:p>
          <a:p>
            <a:pPr>
              <a:lnSpc>
                <a:spcPct val="90000"/>
              </a:lnSpc>
            </a:pPr>
            <a:r>
              <a:rPr lang="en-US" sz="2400" dirty="0" smtClean="0"/>
              <a:t>There are still limitations, though</a:t>
            </a:r>
            <a:endParaRPr lang="en-US" sz="2400" dirty="0"/>
          </a:p>
          <a:p>
            <a:pPr lvl="1">
              <a:lnSpc>
                <a:spcPct val="90000"/>
              </a:lnSpc>
            </a:pPr>
            <a:r>
              <a:rPr lang="en-US" sz="2000" dirty="0" smtClean="0"/>
              <a:t>Takes into account average distance </a:t>
            </a:r>
            <a:r>
              <a:rPr lang="en-US" sz="2000" dirty="0"/>
              <a:t>to </a:t>
            </a:r>
            <a:r>
              <a:rPr lang="en-US" sz="2000" dirty="0" smtClean="0"/>
              <a:t>only the </a:t>
            </a:r>
            <a:r>
              <a:rPr lang="en-US" sz="2000" dirty="0"/>
              <a:t>nearest neighbor</a:t>
            </a:r>
          </a:p>
          <a:p>
            <a:pPr lvl="1">
              <a:lnSpc>
                <a:spcPct val="90000"/>
              </a:lnSpc>
            </a:pPr>
            <a:r>
              <a:rPr lang="en-US" sz="2000" dirty="0" smtClean="0"/>
              <a:t>NNI greatly depends on the value of </a:t>
            </a:r>
            <a:r>
              <a:rPr lang="en-US" sz="2000" dirty="0"/>
              <a:t>A, the area of the study region.  </a:t>
            </a:r>
            <a:r>
              <a:rPr lang="en-US" sz="2000" dirty="0" smtClean="0"/>
              <a:t>How do we calculate A</a:t>
            </a:r>
            <a:endParaRPr lang="en-US" sz="2000" dirty="0"/>
          </a:p>
          <a:p>
            <a:pPr lvl="3">
              <a:lnSpc>
                <a:spcPct val="90000"/>
              </a:lnSpc>
            </a:pPr>
            <a:r>
              <a:rPr lang="en-US" sz="1800" dirty="0"/>
              <a:t>Minimum enclosing rectangle?  </a:t>
            </a:r>
            <a:r>
              <a:rPr lang="en-US" sz="1800" dirty="0" smtClean="0"/>
              <a:t>(strongly affected by outliers; Figure A)</a:t>
            </a:r>
            <a:endParaRPr lang="en-US" sz="1800" dirty="0"/>
          </a:p>
          <a:p>
            <a:pPr lvl="3">
              <a:lnSpc>
                <a:spcPct val="90000"/>
              </a:lnSpc>
            </a:pPr>
            <a:r>
              <a:rPr lang="en-US" sz="1800" dirty="0"/>
              <a:t>Convex </a:t>
            </a:r>
            <a:r>
              <a:rPr lang="en-US" sz="1800" dirty="0" smtClean="0"/>
              <a:t>hull (i.e.,  smallest polygon that encloses all the points)</a:t>
            </a:r>
            <a:endParaRPr lang="en-US" sz="1800" dirty="0"/>
          </a:p>
          <a:p>
            <a:pPr lvl="1">
              <a:lnSpc>
                <a:spcPct val="90000"/>
              </a:lnSpc>
            </a:pPr>
            <a:r>
              <a:rPr lang="en-US" sz="2000" dirty="0" smtClean="0"/>
              <a:t>Doesn’t take into consideration the fact that both clustering and dispersion may be present at different scales (Figure B)</a:t>
            </a:r>
            <a:endParaRPr lang="en-US" sz="2000" dirty="0"/>
          </a:p>
          <a:p>
            <a:pPr lvl="1">
              <a:lnSpc>
                <a:spcPct val="90000"/>
              </a:lnSpc>
            </a:pPr>
            <a:endParaRPr lang="en-US" sz="2000" dirty="0" smtClean="0"/>
          </a:p>
          <a:p>
            <a:pPr lvl="1">
              <a:lnSpc>
                <a:spcPct val="90000"/>
              </a:lnSpc>
            </a:pPr>
            <a:endParaRPr lang="en-US" sz="2000" dirty="0"/>
          </a:p>
          <a:p>
            <a:pPr lvl="1">
              <a:lnSpc>
                <a:spcPct val="90000"/>
              </a:lnSpc>
            </a:pPr>
            <a:endParaRPr lang="en-US" sz="2000" dirty="0" smtClean="0"/>
          </a:p>
          <a:p>
            <a:pPr marL="457200" lvl="1" indent="0">
              <a:lnSpc>
                <a:spcPct val="90000"/>
              </a:lnSpc>
              <a:buNone/>
            </a:pPr>
            <a:endParaRPr lang="en-US" sz="200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267200"/>
            <a:ext cx="3352800" cy="228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6477000"/>
            <a:ext cx="8763000" cy="369332"/>
          </a:xfrm>
          <a:prstGeom prst="rect">
            <a:avLst/>
          </a:prstGeom>
          <a:noFill/>
        </p:spPr>
        <p:txBody>
          <a:bodyPr wrap="square" rtlCol="0">
            <a:spAutoFit/>
          </a:bodyPr>
          <a:lstStyle/>
          <a:p>
            <a:r>
              <a:rPr lang="en-US" b="1" i="1" dirty="0"/>
              <a:t> </a:t>
            </a:r>
            <a:r>
              <a:rPr lang="en-US" b="1" i="1" dirty="0" smtClean="0"/>
              <a:t>          A.				   	</a:t>
            </a:r>
            <a:r>
              <a:rPr lang="en-US" b="1" i="1" dirty="0"/>
              <a:t> </a:t>
            </a:r>
            <a:r>
              <a:rPr lang="en-US" b="1" i="1" dirty="0" smtClean="0"/>
              <a:t>           B.			</a:t>
            </a:r>
            <a:endParaRPr lang="en-US" b="1" i="1"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267200"/>
            <a:ext cx="3415822" cy="228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199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609600"/>
            <a:ext cx="8077200" cy="762000"/>
          </a:xfrm>
        </p:spPr>
        <p:txBody>
          <a:bodyPr/>
          <a:lstStyle/>
          <a:p>
            <a:pPr algn="l"/>
            <a:r>
              <a:rPr lang="en-US" sz="3200" b="1" dirty="0" smtClean="0">
                <a:solidFill>
                  <a:schemeClr val="bg1"/>
                </a:solidFill>
                <a:latin typeface="Calibri" pitchFamily="34" charset="0"/>
              </a:rPr>
              <a:t>Poisson Process - Example</a:t>
            </a:r>
          </a:p>
        </p:txBody>
      </p:sp>
      <p:sp>
        <p:nvSpPr>
          <p:cNvPr id="19459" name="Rectangle 3"/>
          <p:cNvSpPr>
            <a:spLocks noGrp="1" noChangeArrowheads="1"/>
          </p:cNvSpPr>
          <p:nvPr>
            <p:ph type="body" idx="1"/>
          </p:nvPr>
        </p:nvSpPr>
        <p:spPr>
          <a:xfrm>
            <a:off x="0" y="1447800"/>
            <a:ext cx="9144000" cy="5410200"/>
          </a:xfrm>
        </p:spPr>
        <p:txBody>
          <a:bodyPr/>
          <a:lstStyle/>
          <a:p>
            <a:r>
              <a:rPr lang="en-US" sz="2400" dirty="0" smtClean="0">
                <a:latin typeface="Calibri" pitchFamily="34" charset="0"/>
              </a:rPr>
              <a:t>Suppose that on average, there are 0.81 trees in a 1 square meter  region R of a [very dense] forest. That is, λ = α ∙ area (R) = 0.81 ∙ 1 = 0.81 trees per square meter. Then, the probability of seeing exactly one tree in a square meter region is:</a:t>
            </a:r>
          </a:p>
          <a:p>
            <a:endParaRPr lang="en-US" sz="2400" dirty="0" smtClean="0">
              <a:latin typeface="Calibri" pitchFamily="34" charset="0"/>
            </a:endParaRPr>
          </a:p>
          <a:p>
            <a:endParaRPr lang="en-US" sz="2400" dirty="0" smtClean="0">
              <a:latin typeface="Calibri" pitchFamily="34" charset="0"/>
            </a:endParaRPr>
          </a:p>
          <a:p>
            <a:r>
              <a:rPr lang="en-US" sz="2400" dirty="0" smtClean="0">
                <a:latin typeface="Calibri" pitchFamily="34" charset="0"/>
              </a:rPr>
              <a:t>In Excel: ‘=POISSON(1,0.81,FALSE)’</a:t>
            </a:r>
          </a:p>
          <a:p>
            <a:pPr>
              <a:buFontTx/>
              <a:buNone/>
            </a:pPr>
            <a:endParaRPr lang="en-US" sz="2400" dirty="0" smtClean="0">
              <a:latin typeface="Calibri" pitchFamily="34" charset="0"/>
            </a:endParaRPr>
          </a:p>
          <a:p>
            <a:endParaRPr lang="en-US" sz="2400" dirty="0" smtClean="0">
              <a:latin typeface="Calibri" pitchFamily="34" charset="0"/>
            </a:endParaRPr>
          </a:p>
        </p:txBody>
      </p:sp>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419600"/>
            <a:ext cx="3352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8"/>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9462" name="Object 7"/>
          <p:cNvGraphicFramePr>
            <a:graphicFrameLocks noChangeAspect="1"/>
          </p:cNvGraphicFramePr>
          <p:nvPr/>
        </p:nvGraphicFramePr>
        <p:xfrm>
          <a:off x="2209800" y="2971800"/>
          <a:ext cx="3429000" cy="774700"/>
        </p:xfrm>
        <a:graphic>
          <a:graphicData uri="http://schemas.openxmlformats.org/presentationml/2006/ole">
            <mc:AlternateContent xmlns:mc="http://schemas.openxmlformats.org/markup-compatibility/2006">
              <mc:Choice xmlns:v="urn:schemas-microsoft-com:vml" Requires="v">
                <p:oleObj spid="_x0000_s7198" name="Equation" r:id="rId5" imgW="1854200" imgH="419100" progId="Equation.3">
                  <p:embed/>
                </p:oleObj>
              </mc:Choice>
              <mc:Fallback>
                <p:oleObj name="Equation" r:id="rId5" imgW="18542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971800"/>
                        <a:ext cx="3429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Text Box 9"/>
          <p:cNvSpPr txBox="1">
            <a:spLocks noChangeArrowheads="1"/>
          </p:cNvSpPr>
          <p:nvPr/>
        </p:nvSpPr>
        <p:spPr bwMode="auto">
          <a:xfrm>
            <a:off x="5867400" y="4876800"/>
            <a:ext cx="3276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i="1" dirty="0">
                <a:latin typeface="Calibri" pitchFamily="34" charset="0"/>
              </a:rPr>
              <a:t>Assume each of these little rectangular regions is R. Area </a:t>
            </a:r>
            <a:r>
              <a:rPr lang="en-US" dirty="0">
                <a:latin typeface="Calibri" pitchFamily="34" charset="0"/>
              </a:rPr>
              <a:t>(</a:t>
            </a:r>
            <a:r>
              <a:rPr lang="en-US" i="1" dirty="0">
                <a:latin typeface="Calibri" pitchFamily="34" charset="0"/>
              </a:rPr>
              <a:t>R</a:t>
            </a:r>
            <a:r>
              <a:rPr lang="en-US" dirty="0">
                <a:latin typeface="Calibri" pitchFamily="34" charset="0"/>
              </a:rPr>
              <a:t>)</a:t>
            </a:r>
            <a:r>
              <a:rPr lang="en-US" i="1" dirty="0">
                <a:latin typeface="Calibri" pitchFamily="34" charset="0"/>
              </a:rPr>
              <a:t>=1</a:t>
            </a:r>
          </a:p>
        </p:txBody>
      </p:sp>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Poisson Distribution – Another Example (Cont’d)</a:t>
            </a:r>
            <a:endParaRPr lang="en-US" b="1" dirty="0"/>
          </a:p>
        </p:txBody>
      </p:sp>
    </p:spTree>
    <p:extLst>
      <p:ext uri="{BB962C8B-B14F-4D97-AF65-F5344CB8AC3E}">
        <p14:creationId xmlns:p14="http://schemas.microsoft.com/office/powerpoint/2010/main" val="619730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3" y="1219201"/>
            <a:ext cx="525408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76200"/>
            <a:ext cx="9144000" cy="792162"/>
          </a:xfrm>
        </p:spPr>
        <p:txBody>
          <a:bodyPr>
            <a:normAutofit/>
          </a:bodyPr>
          <a:lstStyle/>
          <a:p>
            <a:r>
              <a:rPr lang="en-US" sz="3600" b="1" dirty="0" smtClean="0"/>
              <a:t>What If Your Study Area Is Irregularly Shaped?</a:t>
            </a:r>
            <a:endParaRPr lang="en-US" sz="3600" b="1" dirty="0"/>
          </a:p>
        </p:txBody>
      </p:sp>
      <p:sp>
        <p:nvSpPr>
          <p:cNvPr id="3" name="Content Placeholder 2"/>
          <p:cNvSpPr>
            <a:spLocks noGrp="1"/>
          </p:cNvSpPr>
          <p:nvPr>
            <p:ph idx="1"/>
          </p:nvPr>
        </p:nvSpPr>
        <p:spPr>
          <a:xfrm>
            <a:off x="5105400" y="1600200"/>
            <a:ext cx="4038600" cy="5181600"/>
          </a:xfrm>
        </p:spPr>
        <p:txBody>
          <a:bodyPr>
            <a:normAutofit fontScale="85000" lnSpcReduction="20000"/>
          </a:bodyPr>
          <a:lstStyle/>
          <a:p>
            <a:r>
              <a:rPr lang="en-US" dirty="0" smtClean="0"/>
              <a:t>These are locations of several hospitals in Philadelphia.</a:t>
            </a:r>
          </a:p>
          <a:p>
            <a:r>
              <a:rPr lang="en-US" dirty="0" smtClean="0"/>
              <a:t>Philadelphia has an irregular (i.e., non-rectangular) shape</a:t>
            </a:r>
          </a:p>
          <a:p>
            <a:r>
              <a:rPr lang="en-US" dirty="0" smtClean="0"/>
              <a:t>You can see that the hospitals are all clustered near center city</a:t>
            </a:r>
          </a:p>
          <a:p>
            <a:r>
              <a:rPr lang="en-US" dirty="0" smtClean="0"/>
              <a:t>However, you cannot specify the shape of the boundary in the Average Nearest Neighbor Tool</a:t>
            </a:r>
          </a:p>
        </p:txBody>
      </p:sp>
    </p:spTree>
    <p:extLst>
      <p:ext uri="{BB962C8B-B14F-4D97-AF65-F5344CB8AC3E}">
        <p14:creationId xmlns:p14="http://schemas.microsoft.com/office/powerpoint/2010/main" val="2870998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b="1" dirty="0" smtClean="0"/>
              <a:t>Results…</a:t>
            </a:r>
            <a:endParaRPr lang="en-US"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1095375"/>
            <a:ext cx="5734050"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0" y="3200400"/>
            <a:ext cx="3266054" cy="3505200"/>
            <a:chOff x="0" y="3200400"/>
            <a:chExt cx="3266054" cy="3505200"/>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0400"/>
              <a:ext cx="3266054"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8463" y="5410200"/>
              <a:ext cx="838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0" y="1095375"/>
            <a:ext cx="3733800" cy="2554545"/>
          </a:xfrm>
          <a:prstGeom prst="rect">
            <a:avLst/>
          </a:prstGeom>
          <a:noFill/>
        </p:spPr>
        <p:txBody>
          <a:bodyPr wrap="square" rtlCol="0">
            <a:spAutoFit/>
          </a:bodyPr>
          <a:lstStyle/>
          <a:p>
            <a:pPr marL="342900" indent="-342900">
              <a:buFont typeface="Arial" pitchFamily="34" charset="0"/>
              <a:buChar char="•"/>
            </a:pPr>
            <a:r>
              <a:rPr lang="en-US" sz="2000" dirty="0" smtClean="0"/>
              <a:t>The Nearest Neighbor tool uses the blue rectangle as boundary, and not the Philadelphia outline</a:t>
            </a:r>
          </a:p>
          <a:p>
            <a:pPr marL="342900" indent="-342900">
              <a:buFont typeface="Arial" pitchFamily="34" charset="0"/>
              <a:buChar char="•"/>
            </a:pPr>
            <a:r>
              <a:rPr lang="en-US" sz="2000" dirty="0" smtClean="0"/>
              <a:t>(Same issue with Quadrat Analysis)</a:t>
            </a:r>
          </a:p>
          <a:p>
            <a:pPr marL="342900" indent="-342900">
              <a:buFont typeface="Arial" pitchFamily="34" charset="0"/>
              <a:buChar char="•"/>
            </a:pPr>
            <a:r>
              <a:rPr lang="en-US" sz="2000" dirty="0" smtClean="0"/>
              <a:t>Results: Random, and not </a:t>
            </a:r>
            <a:r>
              <a:rPr lang="en-US" sz="2000" dirty="0"/>
              <a:t> </a:t>
            </a:r>
            <a:r>
              <a:rPr lang="en-US" sz="2000" dirty="0" smtClean="0"/>
              <a:t>clustered, pattern.</a:t>
            </a:r>
          </a:p>
        </p:txBody>
      </p:sp>
    </p:spTree>
    <p:extLst>
      <p:ext uri="{BB962C8B-B14F-4D97-AF65-F5344CB8AC3E}">
        <p14:creationId xmlns:p14="http://schemas.microsoft.com/office/powerpoint/2010/main" val="42338716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You Can Do…</a:t>
            </a:r>
            <a:endParaRPr lang="en-US" b="1" dirty="0"/>
          </a:p>
        </p:txBody>
      </p:sp>
      <p:sp>
        <p:nvSpPr>
          <p:cNvPr id="3" name="Content Placeholder 2"/>
          <p:cNvSpPr>
            <a:spLocks noGrp="1"/>
          </p:cNvSpPr>
          <p:nvPr>
            <p:ph idx="1"/>
          </p:nvPr>
        </p:nvSpPr>
        <p:spPr>
          <a:xfrm>
            <a:off x="76200" y="1600200"/>
            <a:ext cx="3962400" cy="5105400"/>
          </a:xfrm>
        </p:spPr>
        <p:txBody>
          <a:bodyPr>
            <a:normAutofit fontScale="92500" lnSpcReduction="20000"/>
          </a:bodyPr>
          <a:lstStyle/>
          <a:p>
            <a:r>
              <a:rPr lang="en-US" dirty="0" smtClean="0"/>
              <a:t>Calculate the area of Philadelphia</a:t>
            </a:r>
          </a:p>
          <a:p>
            <a:r>
              <a:rPr lang="en-US" dirty="0" smtClean="0"/>
              <a:t>Input that into the NNI tool in ArcGIS</a:t>
            </a:r>
          </a:p>
          <a:p>
            <a:r>
              <a:rPr lang="en-US" dirty="0" smtClean="0"/>
              <a:t>The shape of </a:t>
            </a:r>
            <a:r>
              <a:rPr lang="en-US" dirty="0" err="1" smtClean="0"/>
              <a:t>Phila</a:t>
            </a:r>
            <a:r>
              <a:rPr lang="en-US" dirty="0" smtClean="0"/>
              <a:t> won’t be taken into consideration (ArcGIS will treat it as a rectangle of that area). That is not ideal, but doesn’t matter too much.</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650" y="1611004"/>
            <a:ext cx="45529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206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600" b="1" dirty="0" smtClean="0"/>
              <a:t>Some Great Questions From Previous Years</a:t>
            </a:r>
            <a:endParaRPr lang="en-US" sz="3600" b="1" dirty="0"/>
          </a:p>
        </p:txBody>
      </p:sp>
      <p:sp>
        <p:nvSpPr>
          <p:cNvPr id="3" name="Content Placeholder 2"/>
          <p:cNvSpPr>
            <a:spLocks noGrp="1"/>
          </p:cNvSpPr>
          <p:nvPr>
            <p:ph idx="1"/>
          </p:nvPr>
        </p:nvSpPr>
        <p:spPr>
          <a:xfrm>
            <a:off x="0" y="1447800"/>
            <a:ext cx="9144000" cy="5334000"/>
          </a:xfrm>
        </p:spPr>
        <p:txBody>
          <a:bodyPr>
            <a:normAutofit fontScale="62500" lnSpcReduction="20000"/>
          </a:bodyPr>
          <a:lstStyle/>
          <a:p>
            <a:r>
              <a:rPr lang="en-US" dirty="0" smtClean="0"/>
              <a:t>For nearest neighbor analysis, is it possible to include the study region?</a:t>
            </a:r>
          </a:p>
          <a:p>
            <a:pPr lvl="1"/>
            <a:r>
              <a:rPr lang="en-US" dirty="0" smtClean="0"/>
              <a:t>Theoretically, yes. But ArcGIS only allows you to include the area.</a:t>
            </a:r>
          </a:p>
          <a:p>
            <a:pPr lvl="2"/>
            <a:r>
              <a:rPr lang="en-US" dirty="0" smtClean="0"/>
              <a:t>Their help says that even the environment settings have no effect on this tool (See </a:t>
            </a:r>
            <a:r>
              <a:rPr lang="en-US" dirty="0">
                <a:hlinkClick r:id="rId2"/>
              </a:rPr>
              <a:t>http://edndoc.esri.com/arcobjects/9.2/net/shared/geoprocessing/spatial_statistics_tools/average_nearest_neighbor_spatial_statistics_.</a:t>
            </a:r>
            <a:r>
              <a:rPr lang="en-US" dirty="0" smtClean="0">
                <a:hlinkClick r:id="rId2"/>
              </a:rPr>
              <a:t>htm</a:t>
            </a:r>
            <a:r>
              <a:rPr lang="en-US" dirty="0" smtClean="0"/>
              <a:t>)</a:t>
            </a:r>
          </a:p>
          <a:p>
            <a:pPr lvl="1"/>
            <a:r>
              <a:rPr lang="en-US" dirty="0" smtClean="0"/>
              <a:t>Tony Smith includes the study region in his </a:t>
            </a:r>
            <a:r>
              <a:rPr lang="en-US" dirty="0" err="1" smtClean="0"/>
              <a:t>Matlab</a:t>
            </a:r>
            <a:r>
              <a:rPr lang="en-US" dirty="0" smtClean="0"/>
              <a:t> programs</a:t>
            </a:r>
          </a:p>
          <a:p>
            <a:pPr lvl="1"/>
            <a:r>
              <a:rPr lang="en-US" dirty="0" smtClean="0"/>
              <a:t>Even so, K-functions still have numerous advantages over NNI</a:t>
            </a:r>
          </a:p>
          <a:p>
            <a:r>
              <a:rPr lang="en-US" dirty="0" smtClean="0"/>
              <a:t>Can you give examples of when to use the quadrat method, when to use NNI, and when to use the K-functions?</a:t>
            </a:r>
          </a:p>
          <a:p>
            <a:pPr lvl="1"/>
            <a:r>
              <a:rPr lang="en-US" dirty="0" smtClean="0"/>
              <a:t>Quadrat and NNI are older methods that are traditionally covered in spatial stats courses even though nowadays, due to the limitations of these two methods, most spatial statisticians use K-functions (a newer method invented by Brian Ripley in the 1970’s)</a:t>
            </a:r>
          </a:p>
          <a:p>
            <a:pPr lvl="1"/>
            <a:r>
              <a:rPr lang="en-US" dirty="0" smtClean="0"/>
              <a:t>NNI is definitely a fine way to do point pattern analysis, but has limitations</a:t>
            </a:r>
          </a:p>
          <a:p>
            <a:pPr lvl="1"/>
            <a:r>
              <a:rPr lang="en-US" dirty="0" smtClean="0"/>
              <a:t>Quadrat method isn’t used too often in practice</a:t>
            </a:r>
          </a:p>
          <a:p>
            <a:pPr lvl="1"/>
            <a:r>
              <a:rPr lang="en-US" dirty="0" smtClean="0"/>
              <a:t>Statisticians often like to use a couple different methods and see if their results hold. </a:t>
            </a:r>
          </a:p>
          <a:p>
            <a:r>
              <a:rPr lang="en-US" dirty="0" smtClean="0"/>
              <a:t>Who is Ripley?</a:t>
            </a:r>
          </a:p>
          <a:p>
            <a:pPr lvl="1"/>
            <a:r>
              <a:rPr lang="en-US" dirty="0">
                <a:hlinkClick r:id="rId3"/>
              </a:rPr>
              <a:t>http://en.wikipedia.org/wiki/Brian_D._</a:t>
            </a:r>
            <a:r>
              <a:rPr lang="en-US" dirty="0" smtClean="0">
                <a:hlinkClick r:id="rId3"/>
              </a:rPr>
              <a:t>Ripley</a:t>
            </a:r>
            <a:endParaRPr lang="en-US" dirty="0" smtClean="0"/>
          </a:p>
          <a:p>
            <a:endParaRPr lang="en-US" dirty="0" smtClean="0"/>
          </a:p>
          <a:p>
            <a:endParaRPr lang="en-US" dirty="0"/>
          </a:p>
        </p:txBody>
      </p:sp>
    </p:spTree>
    <p:extLst>
      <p:ext uri="{BB962C8B-B14F-4D97-AF65-F5344CB8AC3E}">
        <p14:creationId xmlns:p14="http://schemas.microsoft.com/office/powerpoint/2010/main" val="8242040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smtClean="0"/>
              <a:t>Assume We Have a Pattern Like This</a:t>
            </a:r>
            <a:endParaRPr lang="en-US" b="1" dirty="0"/>
          </a:p>
        </p:txBody>
      </p:sp>
      <p:sp>
        <p:nvSpPr>
          <p:cNvPr id="3" name="Content Placeholder 2"/>
          <p:cNvSpPr>
            <a:spLocks noGrp="1"/>
          </p:cNvSpPr>
          <p:nvPr>
            <p:ph idx="1"/>
          </p:nvPr>
        </p:nvSpPr>
        <p:spPr>
          <a:xfrm>
            <a:off x="0" y="1187736"/>
            <a:ext cx="9144000" cy="5670263"/>
          </a:xfrm>
        </p:spPr>
        <p:txBody>
          <a:bodyPr>
            <a:noAutofit/>
          </a:bodyPr>
          <a:lstStyle/>
          <a:p>
            <a:endParaRPr lang="en-US" sz="2800" dirty="0" smtClean="0"/>
          </a:p>
          <a:p>
            <a:endParaRPr lang="en-US" sz="2800" dirty="0"/>
          </a:p>
          <a:p>
            <a:endParaRPr lang="en-US" sz="2800" dirty="0" smtClean="0"/>
          </a:p>
          <a:p>
            <a:endParaRPr lang="en-US" sz="2800" dirty="0"/>
          </a:p>
          <a:p>
            <a:r>
              <a:rPr lang="en-US" sz="2800" dirty="0" smtClean="0"/>
              <a:t>This pattern is clustered at small distances </a:t>
            </a:r>
            <a:r>
              <a:rPr lang="en-US" sz="2800" i="1" dirty="0" smtClean="0"/>
              <a:t>d</a:t>
            </a:r>
            <a:r>
              <a:rPr lang="en-US" sz="2800" dirty="0" smtClean="0"/>
              <a:t> and dispersed at large distances </a:t>
            </a:r>
            <a:r>
              <a:rPr lang="en-US" sz="2800" i="1" dirty="0" smtClean="0"/>
              <a:t>d</a:t>
            </a:r>
            <a:r>
              <a:rPr lang="en-US" sz="2800" dirty="0" smtClean="0"/>
              <a:t>. </a:t>
            </a:r>
          </a:p>
          <a:p>
            <a:pPr lvl="1"/>
            <a:r>
              <a:rPr lang="en-US" sz="2400" dirty="0" smtClean="0"/>
              <a:t>Said differently, we have clustering at a small scale and dispersion at a large scale.</a:t>
            </a:r>
          </a:p>
          <a:p>
            <a:r>
              <a:rPr lang="en-US" sz="2800" dirty="0" smtClean="0"/>
              <a:t>We need a method that would enable us to detect this.</a:t>
            </a:r>
          </a:p>
          <a:p>
            <a:r>
              <a:rPr lang="en-US" sz="2800" dirty="0" smtClean="0"/>
              <a:t>Luckily, such a method exists: </a:t>
            </a:r>
            <a:r>
              <a:rPr lang="en-US" sz="2800" dirty="0"/>
              <a:t>Ripley's K function illustrates how </a:t>
            </a:r>
            <a:r>
              <a:rPr lang="en-US" sz="2800" dirty="0" smtClean="0"/>
              <a:t>spatial </a:t>
            </a:r>
            <a:r>
              <a:rPr lang="en-US" sz="2800" dirty="0"/>
              <a:t>clustering or dispersion </a:t>
            </a:r>
            <a:r>
              <a:rPr lang="en-US" sz="2800" dirty="0" smtClean="0"/>
              <a:t>changes </a:t>
            </a:r>
            <a:r>
              <a:rPr lang="en-US" sz="2800" dirty="0"/>
              <a:t>when the neighborhood size </a:t>
            </a:r>
            <a:r>
              <a:rPr lang="en-US" sz="2800" dirty="0" smtClean="0"/>
              <a:t>(scales) changes</a:t>
            </a:r>
            <a:r>
              <a:rPr lang="en-US" sz="2800" dirty="0"/>
              <a:t>.</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38200"/>
            <a:ext cx="3448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10200" y="1066800"/>
            <a:ext cx="3581400" cy="1754326"/>
          </a:xfrm>
          <a:prstGeom prst="rect">
            <a:avLst/>
          </a:prstGeom>
          <a:noFill/>
        </p:spPr>
        <p:txBody>
          <a:bodyPr wrap="square" rtlCol="0">
            <a:spAutoFit/>
          </a:bodyPr>
          <a:lstStyle/>
          <a:p>
            <a:r>
              <a:rPr lang="en-US" b="1" i="1" dirty="0" smtClean="0"/>
              <a:t>Example:</a:t>
            </a:r>
            <a:r>
              <a:rPr lang="en-US" i="1" dirty="0" smtClean="0"/>
              <a:t> points are bees. Bees are clustered in hives. Hives are dispersed in space. So if you look at the spatial distribution of bees, you have clustering at small distances and dispersion at large distances.</a:t>
            </a:r>
            <a:endParaRPr lang="en-US" i="1" dirty="0"/>
          </a:p>
        </p:txBody>
      </p:sp>
    </p:spTree>
    <p:extLst>
      <p:ext uri="{BB962C8B-B14F-4D97-AF65-F5344CB8AC3E}">
        <p14:creationId xmlns:p14="http://schemas.microsoft.com/office/powerpoint/2010/main" val="39913629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905000"/>
            <a:ext cx="3495674" cy="2764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0" y="990600"/>
            <a:ext cx="9144000" cy="5867400"/>
          </a:xfrm>
        </p:spPr>
        <p:txBody>
          <a:bodyPr>
            <a:normAutofit fontScale="85000" lnSpcReduction="20000"/>
          </a:bodyPr>
          <a:lstStyle/>
          <a:p>
            <a:pPr marL="571500" indent="-514350">
              <a:buAutoNum type="arabicPeriod"/>
            </a:pPr>
            <a:r>
              <a:rPr lang="en-US" dirty="0" smtClean="0"/>
              <a:t>Place </a:t>
            </a:r>
            <a:r>
              <a:rPr lang="en-US" dirty="0"/>
              <a:t>circles, </a:t>
            </a:r>
            <a:r>
              <a:rPr lang="en-US" dirty="0" smtClean="0"/>
              <a:t>each of radius </a:t>
            </a:r>
            <a:r>
              <a:rPr lang="en-US" b="1" i="1" dirty="0" smtClean="0"/>
              <a:t>d</a:t>
            </a:r>
            <a:r>
              <a:rPr lang="en-US" dirty="0" smtClean="0"/>
              <a:t>, around every event (point).</a:t>
            </a:r>
          </a:p>
          <a:p>
            <a:pPr marL="571500" indent="-514350">
              <a:buAutoNum type="arabicPeriod"/>
            </a:pPr>
            <a:r>
              <a:rPr lang="en-US" dirty="0" smtClean="0"/>
              <a:t>Count the number </a:t>
            </a:r>
            <a:r>
              <a:rPr lang="en-US" dirty="0"/>
              <a:t>of </a:t>
            </a:r>
            <a:r>
              <a:rPr lang="en-US" i="1" dirty="0"/>
              <a:t>other </a:t>
            </a:r>
            <a:r>
              <a:rPr lang="en-US" dirty="0" smtClean="0"/>
              <a:t>events (points) inside </a:t>
            </a:r>
            <a:r>
              <a:rPr lang="en-US" dirty="0"/>
              <a:t>each circle of radius </a:t>
            </a:r>
            <a:r>
              <a:rPr lang="en-US" b="1" i="1" dirty="0" smtClean="0"/>
              <a:t>d</a:t>
            </a:r>
            <a:r>
              <a:rPr lang="en-US" dirty="0" smtClean="0"/>
              <a:t>. </a:t>
            </a:r>
          </a:p>
          <a:p>
            <a:pPr marL="571500" indent="-514350">
              <a:buAutoNum type="arabicPeriod"/>
            </a:pPr>
            <a:endParaRPr lang="en-US" dirty="0"/>
          </a:p>
          <a:p>
            <a:pPr marL="571500" indent="-514350">
              <a:buAutoNum type="arabicPeriod"/>
            </a:pPr>
            <a:endParaRPr lang="en-US" dirty="0" smtClean="0"/>
          </a:p>
          <a:p>
            <a:pPr marL="571500" indent="-514350">
              <a:buAutoNum type="arabicPeriod"/>
            </a:pPr>
            <a:endParaRPr lang="en-US" dirty="0" smtClean="0"/>
          </a:p>
          <a:p>
            <a:pPr marL="571500" indent="-514350">
              <a:buAutoNum type="arabicPeriod"/>
            </a:pPr>
            <a:endParaRPr lang="en-US" dirty="0" smtClean="0"/>
          </a:p>
          <a:p>
            <a:pPr marL="571500" indent="-514350">
              <a:buAutoNum type="arabicPeriod"/>
            </a:pPr>
            <a:endParaRPr lang="en-US" dirty="0" smtClean="0"/>
          </a:p>
          <a:p>
            <a:pPr marL="571500" indent="-514350">
              <a:buAutoNum type="arabicPeriod"/>
            </a:pPr>
            <a:endParaRPr lang="en-US" dirty="0" smtClean="0"/>
          </a:p>
          <a:p>
            <a:pPr marL="571500" indent="-514350">
              <a:buAutoNum type="arabicPeriod"/>
            </a:pPr>
            <a:r>
              <a:rPr lang="en-US" dirty="0" smtClean="0"/>
              <a:t>Calculate the </a:t>
            </a:r>
            <a:r>
              <a:rPr lang="en-US" b="1" dirty="0" smtClean="0"/>
              <a:t>average </a:t>
            </a:r>
            <a:r>
              <a:rPr lang="en-US" dirty="0" smtClean="0"/>
              <a:t>number of </a:t>
            </a:r>
            <a:r>
              <a:rPr lang="en-US" i="1" dirty="0" smtClean="0"/>
              <a:t>other </a:t>
            </a:r>
            <a:r>
              <a:rPr lang="en-US" dirty="0" smtClean="0"/>
              <a:t>events (points) in </a:t>
            </a:r>
            <a:r>
              <a:rPr lang="en-US" b="1" dirty="0" smtClean="0"/>
              <a:t>all</a:t>
            </a:r>
            <a:r>
              <a:rPr lang="en-US" dirty="0" smtClean="0"/>
              <a:t> circles of radius </a:t>
            </a:r>
            <a:r>
              <a:rPr lang="en-US" b="1" i="1" dirty="0" smtClean="0"/>
              <a:t>d</a:t>
            </a:r>
            <a:r>
              <a:rPr lang="en-US" dirty="0" smtClean="0"/>
              <a:t>. </a:t>
            </a:r>
          </a:p>
          <a:p>
            <a:pPr marL="571500" indent="-514350">
              <a:buAutoNum type="arabicPeriod"/>
            </a:pPr>
            <a:r>
              <a:rPr lang="en-US" dirty="0" smtClean="0"/>
              <a:t>Divide this average count of other events by </a:t>
            </a:r>
            <a:r>
              <a:rPr lang="en-US" dirty="0"/>
              <a:t>the overall study area </a:t>
            </a:r>
            <a:r>
              <a:rPr lang="en-US" dirty="0" smtClean="0"/>
              <a:t>event density </a:t>
            </a:r>
            <a:r>
              <a:rPr lang="en-US" dirty="0"/>
              <a:t>to </a:t>
            </a:r>
            <a:r>
              <a:rPr lang="en-US" dirty="0" smtClean="0"/>
              <a:t>get the K-function at distance d, denoted as </a:t>
            </a:r>
            <a:r>
              <a:rPr lang="en-US" dirty="0"/>
              <a:t>K(</a:t>
            </a:r>
            <a:r>
              <a:rPr lang="en-US" b="1" i="1" dirty="0"/>
              <a:t>d</a:t>
            </a:r>
            <a:r>
              <a:rPr lang="en-US" dirty="0"/>
              <a:t>). </a:t>
            </a:r>
            <a:endParaRPr lang="en-US" dirty="0" smtClean="0"/>
          </a:p>
          <a:p>
            <a:pPr marL="571500" indent="-514350">
              <a:buAutoNum type="arabicPeriod"/>
            </a:pPr>
            <a:r>
              <a:rPr lang="en-US" dirty="0" smtClean="0"/>
              <a:t>Repeat steps 1-4 </a:t>
            </a:r>
            <a:r>
              <a:rPr lang="en-US" dirty="0"/>
              <a:t>for a range of </a:t>
            </a:r>
            <a:r>
              <a:rPr lang="en-US" dirty="0" smtClean="0"/>
              <a:t>values of </a:t>
            </a:r>
            <a:r>
              <a:rPr lang="en-US" b="1" i="1" dirty="0" smtClean="0"/>
              <a:t>d</a:t>
            </a:r>
            <a:r>
              <a:rPr lang="en-US" dirty="0" smtClean="0"/>
              <a:t>.</a:t>
            </a:r>
            <a:endParaRPr lang="en-US" dirty="0"/>
          </a:p>
        </p:txBody>
      </p:sp>
      <p:sp>
        <p:nvSpPr>
          <p:cNvPr id="6" name="Title 1"/>
          <p:cNvSpPr>
            <a:spLocks noGrp="1"/>
          </p:cNvSpPr>
          <p:nvPr>
            <p:ph type="title"/>
          </p:nvPr>
        </p:nvSpPr>
        <p:spPr>
          <a:xfrm>
            <a:off x="457200" y="152400"/>
            <a:ext cx="8229600" cy="639762"/>
          </a:xfrm>
        </p:spPr>
        <p:txBody>
          <a:bodyPr>
            <a:normAutofit fontScale="90000"/>
          </a:bodyPr>
          <a:lstStyle/>
          <a:p>
            <a:r>
              <a:rPr lang="en-US" b="1" dirty="0" smtClean="0"/>
              <a:t>The Idea Behind K-Functions</a:t>
            </a:r>
            <a:endParaRPr lang="en-US" b="1" dirty="0"/>
          </a:p>
        </p:txBody>
      </p:sp>
      <p:sp>
        <p:nvSpPr>
          <p:cNvPr id="5" name="TextBox 4"/>
          <p:cNvSpPr txBox="1"/>
          <p:nvPr/>
        </p:nvSpPr>
        <p:spPr>
          <a:xfrm>
            <a:off x="5486400" y="2471572"/>
            <a:ext cx="2971800" cy="1631216"/>
          </a:xfrm>
          <a:prstGeom prst="rect">
            <a:avLst/>
          </a:prstGeom>
          <a:noFill/>
        </p:spPr>
        <p:txBody>
          <a:bodyPr wrap="square" rtlCol="0">
            <a:spAutoFit/>
          </a:bodyPr>
          <a:lstStyle/>
          <a:p>
            <a:r>
              <a:rPr lang="en-US" sz="2000" b="1" i="1" dirty="0" smtClean="0">
                <a:solidFill>
                  <a:srgbClr val="FF0000"/>
                </a:solidFill>
              </a:rPr>
              <a:t>For instance, there are 0 </a:t>
            </a:r>
            <a:r>
              <a:rPr lang="en-US" sz="2000" b="1" i="1" u="sng" dirty="0" smtClean="0">
                <a:solidFill>
                  <a:srgbClr val="FF0000"/>
                </a:solidFill>
              </a:rPr>
              <a:t>other</a:t>
            </a:r>
            <a:r>
              <a:rPr lang="en-US" sz="2000" b="1" i="1" dirty="0" smtClean="0">
                <a:solidFill>
                  <a:srgbClr val="FF0000"/>
                </a:solidFill>
              </a:rPr>
              <a:t> points in the green circle, 1 other point in the blue circle, and 4 other points in the red circle.</a:t>
            </a:r>
            <a:endParaRPr lang="en-US" sz="2000" b="1" i="1" dirty="0">
              <a:solidFill>
                <a:srgbClr val="FF0000"/>
              </a:solidFill>
            </a:endParaRPr>
          </a:p>
        </p:txBody>
      </p:sp>
    </p:spTree>
    <p:extLst>
      <p:ext uri="{BB962C8B-B14F-4D97-AF65-F5344CB8AC3E}">
        <p14:creationId xmlns:p14="http://schemas.microsoft.com/office/powerpoint/2010/main" val="16145540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a:t>Determining the K function for a </a:t>
            </a:r>
            <a:r>
              <a:rPr lang="en-US" b="1" dirty="0" smtClean="0"/>
              <a:t>Pattern</a:t>
            </a:r>
            <a:endParaRPr lang="en-US" b="1"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079089"/>
            <a:ext cx="6714220" cy="579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90420" y="2667000"/>
            <a:ext cx="2286000" cy="1569660"/>
          </a:xfrm>
          <a:prstGeom prst="rect">
            <a:avLst/>
          </a:prstGeom>
          <a:noFill/>
        </p:spPr>
        <p:txBody>
          <a:bodyPr wrap="square" rtlCol="0">
            <a:spAutoFit/>
          </a:bodyPr>
          <a:lstStyle/>
          <a:p>
            <a:r>
              <a:rPr lang="en-US" sz="2400" b="1" i="1" dirty="0" smtClean="0">
                <a:solidFill>
                  <a:srgbClr val="FF0000"/>
                </a:solidFill>
              </a:rPr>
              <a:t>Note that some </a:t>
            </a:r>
            <a:r>
              <a:rPr lang="en-US" sz="2400" b="1" i="1" dirty="0">
                <a:solidFill>
                  <a:srgbClr val="FF0000"/>
                </a:solidFill>
              </a:rPr>
              <a:t>c</a:t>
            </a:r>
            <a:r>
              <a:rPr lang="en-US" sz="2400" b="1" i="1" dirty="0" smtClean="0">
                <a:solidFill>
                  <a:srgbClr val="FF0000"/>
                </a:solidFill>
              </a:rPr>
              <a:t>ircles are outside the study region</a:t>
            </a:r>
            <a:endParaRPr lang="en-US" sz="2400" b="1" i="1" dirty="0">
              <a:solidFill>
                <a:srgbClr val="FF0000"/>
              </a:solidFill>
            </a:endParaRPr>
          </a:p>
        </p:txBody>
      </p:sp>
      <p:sp>
        <p:nvSpPr>
          <p:cNvPr id="6" name="TextBox 5"/>
          <p:cNvSpPr txBox="1"/>
          <p:nvPr/>
        </p:nvSpPr>
        <p:spPr>
          <a:xfrm>
            <a:off x="76200" y="2743200"/>
            <a:ext cx="2286000" cy="1200329"/>
          </a:xfrm>
          <a:prstGeom prst="rect">
            <a:avLst/>
          </a:prstGeom>
          <a:noFill/>
        </p:spPr>
        <p:txBody>
          <a:bodyPr wrap="square" rtlCol="0">
            <a:spAutoFit/>
          </a:bodyPr>
          <a:lstStyle/>
          <a:p>
            <a:r>
              <a:rPr lang="en-US" sz="2400" b="1" i="1" dirty="0" smtClean="0">
                <a:solidFill>
                  <a:srgbClr val="FF0000"/>
                </a:solidFill>
              </a:rPr>
              <a:t>Taken from O’Sullivan &amp; </a:t>
            </a:r>
            <a:r>
              <a:rPr lang="en-US" sz="2400" b="1" i="1" dirty="0" err="1" smtClean="0">
                <a:solidFill>
                  <a:srgbClr val="FF0000"/>
                </a:solidFill>
              </a:rPr>
              <a:t>Unwin</a:t>
            </a:r>
            <a:endParaRPr lang="en-US" sz="2400" b="1" i="1" dirty="0">
              <a:solidFill>
                <a:srgbClr val="FF0000"/>
              </a:solidFill>
            </a:endParaRPr>
          </a:p>
        </p:txBody>
      </p:sp>
    </p:spTree>
    <p:extLst>
      <p:ext uri="{BB962C8B-B14F-4D97-AF65-F5344CB8AC3E}">
        <p14:creationId xmlns:p14="http://schemas.microsoft.com/office/powerpoint/2010/main" val="11350993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271" y="37514"/>
            <a:ext cx="8229600" cy="792162"/>
          </a:xfrm>
        </p:spPr>
        <p:txBody>
          <a:bodyPr/>
          <a:lstStyle/>
          <a:p>
            <a:r>
              <a:rPr lang="en-US" b="1" dirty="0"/>
              <a:t>In Math Speak…</a:t>
            </a:r>
            <a:endParaRPr lang="en-US" dirty="0"/>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19929" y="1219200"/>
                <a:ext cx="9144000" cy="5638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600" i="1" smtClean="0">
                          <a:latin typeface="Cambria Math"/>
                        </a:rPr>
                        <m:t>𝐾</m:t>
                      </m:r>
                      <m:d>
                        <m:dPr>
                          <m:ctrlPr>
                            <a:rPr lang="en-US" sz="2600" i="1">
                              <a:latin typeface="Cambria Math" panose="02040503050406030204" pitchFamily="18" charset="0"/>
                            </a:rPr>
                          </m:ctrlPr>
                        </m:dPr>
                        <m:e>
                          <m:r>
                            <a:rPr lang="en-US" sz="2600" i="1">
                              <a:latin typeface="Cambria Math"/>
                            </a:rPr>
                            <m:t>𝑑</m:t>
                          </m:r>
                        </m:e>
                      </m:d>
                      <m:r>
                        <a:rPr lang="en-US" sz="2600" i="1" smtClean="0">
                          <a:latin typeface="Cambria Math"/>
                        </a:rPr>
                        <m:t>=</m:t>
                      </m:r>
                      <m:f>
                        <m:fPr>
                          <m:ctrlPr>
                            <a:rPr lang="en-US" sz="2600" i="1" smtClean="0">
                              <a:latin typeface="Cambria Math" panose="02040503050406030204" pitchFamily="18" charset="0"/>
                            </a:rPr>
                          </m:ctrlPr>
                        </m:fPr>
                        <m:num>
                          <m:r>
                            <a:rPr lang="en-US" sz="2600" b="0" i="1" smtClean="0">
                              <a:latin typeface="Cambria Math"/>
                            </a:rPr>
                            <m:t>(</m:t>
                          </m:r>
                          <m:nary>
                            <m:naryPr>
                              <m:chr m:val="∑"/>
                              <m:limLoc m:val="subSup"/>
                              <m:ctrlPr>
                                <a:rPr lang="en-US" sz="2600" i="1">
                                  <a:latin typeface="Cambria Math" panose="02040503050406030204" pitchFamily="18" charset="0"/>
                                </a:rPr>
                              </m:ctrlPr>
                            </m:naryPr>
                            <m:sub>
                              <m:r>
                                <m:rPr>
                                  <m:brk m:alnAt="25"/>
                                </m:rPr>
                                <a:rPr lang="en-US" sz="2600" i="1">
                                  <a:latin typeface="Cambria Math"/>
                                </a:rPr>
                                <m:t>𝑖</m:t>
                              </m:r>
                              <m:r>
                                <a:rPr lang="en-US" sz="2600" i="1">
                                  <a:latin typeface="Cambria Math"/>
                                </a:rPr>
                                <m:t>=1</m:t>
                              </m:r>
                            </m:sub>
                            <m:sup>
                              <m:r>
                                <a:rPr lang="en-US" sz="2600" i="1">
                                  <a:latin typeface="Cambria Math"/>
                                </a:rPr>
                                <m:t>𝑛</m:t>
                              </m:r>
                            </m:sup>
                            <m:e>
                              <m:r>
                                <a:rPr lang="en-US" sz="2600" i="1">
                                  <a:latin typeface="Cambria Math"/>
                                </a:rPr>
                                <m:t>#[</m:t>
                              </m:r>
                              <m:r>
                                <a:rPr lang="en-US" sz="2600" b="0" i="1" smtClean="0">
                                  <a:latin typeface="Cambria Math"/>
                                </a:rPr>
                                <m:t>𝑆</m:t>
                              </m:r>
                              <m:r>
                                <a:rPr lang="en-US" sz="2600" i="1">
                                  <a:latin typeface="Cambria Math"/>
                                </a:rPr>
                                <m:t> ∈ </m:t>
                              </m:r>
                              <m:r>
                                <a:rPr lang="en-US" sz="2600" i="1">
                                  <a:latin typeface="Cambria Math"/>
                                  <a:ea typeface="Cambria Math"/>
                                </a:rPr>
                                <m:t>𝐶𝑖𝑟𝑙𝑐𝑒</m:t>
                              </m:r>
                              <m:r>
                                <a:rPr lang="en-US" sz="2600" i="1">
                                  <a:latin typeface="Cambria Math"/>
                                  <a:ea typeface="Cambria Math"/>
                                </a:rPr>
                                <m:t>(</m:t>
                              </m:r>
                              <m:sSub>
                                <m:sSubPr>
                                  <m:ctrlPr>
                                    <a:rPr lang="en-US" sz="2600" i="1">
                                      <a:latin typeface="Cambria Math" panose="02040503050406030204" pitchFamily="18" charset="0"/>
                                      <a:ea typeface="Cambria Math"/>
                                    </a:rPr>
                                  </m:ctrlPr>
                                </m:sSubPr>
                                <m:e>
                                  <m:r>
                                    <a:rPr lang="en-US" sz="2600" i="1">
                                      <a:latin typeface="Cambria Math"/>
                                      <a:ea typeface="Cambria Math"/>
                                    </a:rPr>
                                    <m:t>𝑠</m:t>
                                  </m:r>
                                </m:e>
                                <m:sub>
                                  <m:r>
                                    <a:rPr lang="en-US" sz="2600" i="1">
                                      <a:latin typeface="Cambria Math"/>
                                      <a:ea typeface="Cambria Math"/>
                                    </a:rPr>
                                    <m:t>𝑖</m:t>
                                  </m:r>
                                </m:sub>
                              </m:sSub>
                              <m:r>
                                <a:rPr lang="en-US" sz="2600" i="1">
                                  <a:latin typeface="Cambria Math"/>
                                  <a:ea typeface="Cambria Math"/>
                                </a:rPr>
                                <m:t>,</m:t>
                              </m:r>
                              <m:r>
                                <a:rPr lang="en-US" sz="2600" b="1" i="1">
                                  <a:latin typeface="Cambria Math"/>
                                  <a:ea typeface="Cambria Math"/>
                                </a:rPr>
                                <m:t>𝒅</m:t>
                              </m:r>
                              <m:r>
                                <a:rPr lang="en-US" sz="2600" i="1">
                                  <a:latin typeface="Cambria Math"/>
                                  <a:ea typeface="Cambria Math"/>
                                </a:rPr>
                                <m:t>)</m:t>
                              </m:r>
                            </m:e>
                          </m:nary>
                          <m:r>
                            <a:rPr lang="en-US" sz="2600" i="1">
                              <a:latin typeface="Cambria Math"/>
                            </a:rPr>
                            <m:t>]</m:t>
                          </m:r>
                          <m:r>
                            <a:rPr lang="en-US" sz="2600" b="0" i="1" smtClean="0">
                              <a:latin typeface="Cambria Math"/>
                            </a:rPr>
                            <m:t>)</m:t>
                          </m:r>
                          <m:r>
                            <a:rPr lang="en-US" sz="2600" i="1">
                              <a:latin typeface="Cambria Math"/>
                            </a:rPr>
                            <m:t>/</m:t>
                          </m:r>
                          <m:r>
                            <a:rPr lang="en-US" sz="2600" i="1">
                              <a:latin typeface="Cambria Math"/>
                            </a:rPr>
                            <m:t>𝑛</m:t>
                          </m:r>
                        </m:num>
                        <m:den>
                          <m:r>
                            <a:rPr lang="en-US" sz="2600" b="0" i="1" smtClean="0">
                              <a:latin typeface="Cambria Math"/>
                            </a:rPr>
                            <m:t>𝑛</m:t>
                          </m:r>
                          <m:r>
                            <a:rPr lang="en-US" sz="2600" b="0" i="1" smtClean="0">
                              <a:latin typeface="Cambria Math"/>
                            </a:rPr>
                            <m:t>/</m:t>
                          </m:r>
                          <m:r>
                            <a:rPr lang="en-US" sz="2600" b="0" i="1" smtClean="0">
                              <a:latin typeface="Cambria Math"/>
                            </a:rPr>
                            <m:t>𝑎</m:t>
                          </m:r>
                        </m:den>
                      </m:f>
                      <m:r>
                        <a:rPr lang="en-US" sz="2600" b="0" i="1" smtClean="0">
                          <a:latin typeface="Cambria Math"/>
                        </a:rPr>
                        <m:t>=</m:t>
                      </m:r>
                      <m:f>
                        <m:fPr>
                          <m:ctrlPr>
                            <a:rPr lang="en-US" sz="2600" i="1">
                              <a:latin typeface="Cambria Math" panose="02040503050406030204" pitchFamily="18" charset="0"/>
                            </a:rPr>
                          </m:ctrlPr>
                        </m:fPr>
                        <m:num>
                          <m:r>
                            <a:rPr lang="en-US" sz="2600" i="1">
                              <a:latin typeface="Cambria Math"/>
                            </a:rPr>
                            <m:t>𝑀𝑒𝑎𝑛</m:t>
                          </m:r>
                          <m:r>
                            <a:rPr lang="en-US" sz="2600" i="1">
                              <a:latin typeface="Cambria Math"/>
                            </a:rPr>
                            <m:t> # </m:t>
                          </m:r>
                          <m:r>
                            <a:rPr lang="en-US" sz="2600" i="1">
                              <a:latin typeface="Cambria Math"/>
                            </a:rPr>
                            <m:t>𝑝𝑜𝑖𝑛𝑡𝑠</m:t>
                          </m:r>
                          <m:r>
                            <a:rPr lang="en-US" sz="2600" i="1">
                              <a:latin typeface="Cambria Math"/>
                            </a:rPr>
                            <m:t> </m:t>
                          </m:r>
                          <m:r>
                            <a:rPr lang="en-US" sz="2600" i="1">
                              <a:latin typeface="Cambria Math"/>
                            </a:rPr>
                            <m:t>𝑖𝑛</m:t>
                          </m:r>
                          <m:r>
                            <a:rPr lang="en-US" sz="2600" b="0" i="1" smtClean="0">
                              <a:latin typeface="Cambria Math"/>
                            </a:rPr>
                            <m:t> </m:t>
                          </m:r>
                          <m:r>
                            <a:rPr lang="en-US" sz="2600" b="0" i="1" smtClean="0">
                              <a:latin typeface="Cambria Math"/>
                            </a:rPr>
                            <m:t>𝑎𝑙𝑙</m:t>
                          </m:r>
                          <m:r>
                            <a:rPr lang="en-US" sz="2600" i="1">
                              <a:latin typeface="Cambria Math"/>
                            </a:rPr>
                            <m:t> </m:t>
                          </m:r>
                          <m:r>
                            <a:rPr lang="en-US" sz="2600" i="1">
                              <a:latin typeface="Cambria Math"/>
                            </a:rPr>
                            <m:t>𝑐𝑖𝑟𝑐𝑙𝑒𝑠</m:t>
                          </m:r>
                          <m:r>
                            <a:rPr lang="en-US" sz="2600" i="1">
                              <a:latin typeface="Cambria Math"/>
                            </a:rPr>
                            <m:t> </m:t>
                          </m:r>
                          <m:r>
                            <a:rPr lang="en-US" sz="2600" i="1">
                              <a:latin typeface="Cambria Math"/>
                            </a:rPr>
                            <m:t>𝑜𝑓</m:t>
                          </m:r>
                          <m:r>
                            <a:rPr lang="en-US" sz="2600" i="1">
                              <a:latin typeface="Cambria Math"/>
                            </a:rPr>
                            <m:t> </m:t>
                          </m:r>
                          <m:r>
                            <a:rPr lang="en-US" sz="2600" i="1">
                              <a:latin typeface="Cambria Math"/>
                            </a:rPr>
                            <m:t>𝑟𝑎𝑑𝑖𝑢𝑠</m:t>
                          </m:r>
                          <m:r>
                            <a:rPr lang="en-US" sz="2600" i="1">
                              <a:latin typeface="Cambria Math"/>
                            </a:rPr>
                            <m:t> </m:t>
                          </m:r>
                          <m:r>
                            <a:rPr lang="en-US" sz="2600" b="1" i="1">
                              <a:latin typeface="Cambria Math"/>
                            </a:rPr>
                            <m:t>𝒅</m:t>
                          </m:r>
                        </m:num>
                        <m:den>
                          <m:r>
                            <a:rPr lang="en-US" sz="2600" i="1">
                              <a:latin typeface="Cambria Math"/>
                            </a:rPr>
                            <m:t>𝑀𝑒𝑎𝑛</m:t>
                          </m:r>
                          <m:r>
                            <a:rPr lang="en-US" sz="2600" i="1">
                              <a:latin typeface="Cambria Math"/>
                            </a:rPr>
                            <m:t> </m:t>
                          </m:r>
                          <m:r>
                            <a:rPr lang="en-US" sz="2600" i="1">
                              <a:latin typeface="Cambria Math"/>
                            </a:rPr>
                            <m:t>𝑝𝑡</m:t>
                          </m:r>
                          <m:r>
                            <a:rPr lang="en-US" sz="2600" i="1">
                              <a:latin typeface="Cambria Math"/>
                            </a:rPr>
                            <m:t> </m:t>
                          </m:r>
                          <m:r>
                            <a:rPr lang="en-US" sz="2600" i="1">
                              <a:latin typeface="Cambria Math"/>
                            </a:rPr>
                            <m:t>𝑑𝑒𝑛𝑠𝑖𝑡𝑦</m:t>
                          </m:r>
                          <m:r>
                            <a:rPr lang="en-US" sz="2600" i="1">
                              <a:latin typeface="Cambria Math"/>
                            </a:rPr>
                            <m:t> </m:t>
                          </m:r>
                          <m:r>
                            <a:rPr lang="en-US" sz="2600" i="1">
                              <a:latin typeface="Cambria Math"/>
                            </a:rPr>
                            <m:t>𝑖𝑛</m:t>
                          </m:r>
                          <m:r>
                            <a:rPr lang="en-US" sz="2600" i="1">
                              <a:latin typeface="Cambria Math"/>
                            </a:rPr>
                            <m:t> </m:t>
                          </m:r>
                          <m:r>
                            <a:rPr lang="en-US" sz="2600" i="1">
                              <a:latin typeface="Cambria Math"/>
                            </a:rPr>
                            <m:t>𝑒𝑛𝑡𝑖𝑟𝑒</m:t>
                          </m:r>
                          <m:r>
                            <a:rPr lang="en-US" sz="2600" i="1">
                              <a:latin typeface="Cambria Math"/>
                            </a:rPr>
                            <m:t> </m:t>
                          </m:r>
                          <m:r>
                            <a:rPr lang="en-US" sz="2600" i="1">
                              <a:latin typeface="Cambria Math"/>
                            </a:rPr>
                            <m:t>𝑠𝑡𝑢𝑑𝑦</m:t>
                          </m:r>
                          <m:r>
                            <a:rPr lang="en-US" sz="2600" i="1">
                              <a:latin typeface="Cambria Math"/>
                            </a:rPr>
                            <m:t> </m:t>
                          </m:r>
                          <m:r>
                            <a:rPr lang="en-US" sz="2600" b="0" i="1" smtClean="0">
                              <a:latin typeface="Cambria Math"/>
                            </a:rPr>
                            <m:t>𝑟𝑒𝑔𝑖𝑜𝑛</m:t>
                          </m:r>
                          <m:r>
                            <a:rPr lang="en-US" sz="2600" i="1">
                              <a:latin typeface="Cambria Math"/>
                            </a:rPr>
                            <m:t> </m:t>
                          </m:r>
                          <m:r>
                            <a:rPr lang="en-US" sz="2600" b="1" i="1">
                              <a:latin typeface="Cambria Math"/>
                            </a:rPr>
                            <m:t>𝒂</m:t>
                          </m:r>
                        </m:den>
                      </m:f>
                    </m:oMath>
                  </m:oMathPara>
                </a14:m>
                <a:endParaRPr lang="en-US" sz="2600" dirty="0"/>
              </a:p>
              <a:p>
                <a:pPr marL="0" indent="0">
                  <a:buNone/>
                </a:pPr>
                <a:endParaRPr lang="en-US" sz="2600" b="0" i="1" dirty="0" smtClean="0">
                  <a:latin typeface="Cambria Math"/>
                </a:endParaRPr>
              </a:p>
              <a:p>
                <a:r>
                  <a:rPr lang="en-US" dirty="0" smtClean="0"/>
                  <a:t>Assume we have </a:t>
                </a:r>
                <a14:m>
                  <m:oMath xmlns:m="http://schemas.openxmlformats.org/officeDocument/2006/math">
                    <m:r>
                      <a:rPr lang="en-US" b="1" i="1">
                        <a:latin typeface="Cambria Math"/>
                      </a:rPr>
                      <m:t>𝒏</m:t>
                    </m:r>
                  </m:oMath>
                </a14:m>
                <a:r>
                  <a:rPr lang="en-US" dirty="0" smtClean="0"/>
                  <a:t> points in our dataset, and the area of the study region is denoted by </a:t>
                </a:r>
                <a14:m>
                  <m:oMath xmlns:m="http://schemas.openxmlformats.org/officeDocument/2006/math">
                    <m:r>
                      <a:rPr lang="en-US" b="1" i="1">
                        <a:latin typeface="Cambria Math"/>
                      </a:rPr>
                      <m:t>𝒂</m:t>
                    </m:r>
                  </m:oMath>
                </a14:m>
                <a:endParaRPr lang="en-US" dirty="0" smtClean="0"/>
              </a:p>
              <a:p>
                <a:r>
                  <a:rPr lang="en-US" dirty="0" smtClean="0"/>
                  <a:t>For each point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𝑠</m:t>
                        </m:r>
                      </m:e>
                      <m:sub>
                        <m:r>
                          <a:rPr lang="en-US" i="1">
                            <a:latin typeface="Cambria Math"/>
                            <a:ea typeface="Cambria Math"/>
                          </a:rPr>
                          <m:t>𝑖</m:t>
                        </m:r>
                      </m:sub>
                    </m:sSub>
                  </m:oMath>
                </a14:m>
                <a:r>
                  <a:rPr lang="en-US" dirty="0" smtClean="0"/>
                  <a:t>, draw a circle of radius </a:t>
                </a:r>
                <a14:m>
                  <m:oMath xmlns:m="http://schemas.openxmlformats.org/officeDocument/2006/math">
                    <m:r>
                      <a:rPr lang="en-US" b="1" i="1">
                        <a:latin typeface="Cambria Math"/>
                        <a:ea typeface="Cambria Math"/>
                      </a:rPr>
                      <m:t>𝒅</m:t>
                    </m:r>
                  </m:oMath>
                </a14:m>
                <a:r>
                  <a:rPr lang="en-US" dirty="0" smtClean="0"/>
                  <a:t> around it</a:t>
                </a:r>
              </a:p>
              <a:p>
                <a:r>
                  <a:rPr lang="en-US" dirty="0" smtClean="0"/>
                  <a:t>Calculate the number of additional points S (i.e., points other than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𝑠</m:t>
                        </m:r>
                      </m:e>
                      <m:sub>
                        <m:r>
                          <a:rPr lang="en-US" i="1">
                            <a:latin typeface="Cambria Math"/>
                            <a:ea typeface="Cambria Math"/>
                          </a:rPr>
                          <m:t>𝑖</m:t>
                        </m:r>
                      </m:sub>
                    </m:sSub>
                  </m:oMath>
                </a14:m>
                <a:r>
                  <a:rPr lang="en-US" dirty="0" smtClean="0"/>
                  <a:t>) within each circle</a:t>
                </a:r>
              </a:p>
              <a:p>
                <a:r>
                  <a:rPr lang="en-US" dirty="0" smtClean="0"/>
                  <a:t>Calculate the average number of points S within </a:t>
                </a:r>
                <a:r>
                  <a:rPr lang="en-US" i="1" dirty="0" smtClean="0"/>
                  <a:t>all </a:t>
                </a:r>
                <a:r>
                  <a:rPr lang="en-US" dirty="0"/>
                  <a:t>circles of radius </a:t>
                </a:r>
                <a14:m>
                  <m:oMath xmlns:m="http://schemas.openxmlformats.org/officeDocument/2006/math">
                    <m:r>
                      <a:rPr lang="en-US" b="1" i="1">
                        <a:latin typeface="Cambria Math"/>
                        <a:ea typeface="Cambria Math"/>
                      </a:rPr>
                      <m:t>𝒅</m:t>
                    </m:r>
                  </m:oMath>
                </a14:m>
                <a:r>
                  <a:rPr lang="en-US" dirty="0"/>
                  <a:t> (i.e., circles of radius </a:t>
                </a:r>
                <a14:m>
                  <m:oMath xmlns:m="http://schemas.openxmlformats.org/officeDocument/2006/math">
                    <m:r>
                      <a:rPr lang="en-US" b="1" i="1">
                        <a:latin typeface="Cambria Math"/>
                        <a:ea typeface="Cambria Math"/>
                      </a:rPr>
                      <m:t>𝒅</m:t>
                    </m:r>
                  </m:oMath>
                </a14:m>
                <a:r>
                  <a:rPr lang="en-US" dirty="0"/>
                  <a:t> </a:t>
                </a:r>
                <a:r>
                  <a:rPr lang="en-US" dirty="0" smtClean="0"/>
                  <a:t>around all </a:t>
                </a:r>
                <a14:m>
                  <m:oMath xmlns:m="http://schemas.openxmlformats.org/officeDocument/2006/math">
                    <m:r>
                      <a:rPr lang="en-US" b="1" i="1">
                        <a:latin typeface="Cambria Math"/>
                      </a:rPr>
                      <m:t>𝒏</m:t>
                    </m:r>
                  </m:oMath>
                </a14:m>
                <a:r>
                  <a:rPr lang="en-US" dirty="0"/>
                  <a:t> </a:t>
                </a:r>
                <a:r>
                  <a:rPr lang="en-US" dirty="0" smtClean="0"/>
                  <a:t>points)</a:t>
                </a:r>
              </a:p>
              <a:p>
                <a:r>
                  <a:rPr lang="en-US" dirty="0" smtClean="0"/>
                  <a:t>Divide the average number of points by the overall point density in the study region (</a:t>
                </a:r>
                <a14:m>
                  <m:oMath xmlns:m="http://schemas.openxmlformats.org/officeDocument/2006/math">
                    <m:r>
                      <a:rPr lang="en-US" b="1" i="1">
                        <a:latin typeface="Cambria Math"/>
                      </a:rPr>
                      <m:t>𝒏</m:t>
                    </m:r>
                  </m:oMath>
                </a14:m>
                <a:r>
                  <a:rPr lang="en-US" dirty="0"/>
                  <a:t> /</a:t>
                </a:r>
                <a:r>
                  <a:rPr lang="en-US" b="1" dirty="0"/>
                  <a:t> </a:t>
                </a:r>
                <a14:m>
                  <m:oMath xmlns:m="http://schemas.openxmlformats.org/officeDocument/2006/math">
                    <m:r>
                      <a:rPr lang="en-US" b="1" i="1">
                        <a:latin typeface="Cambria Math"/>
                      </a:rPr>
                      <m:t>𝒂</m:t>
                    </m:r>
                  </m:oMath>
                </a14:m>
                <a:r>
                  <a:rPr lang="en-US" dirty="0" smtClean="0"/>
                  <a:t>)</a:t>
                </a:r>
              </a:p>
              <a:p>
                <a14:m>
                  <m:oMath xmlns:m="http://schemas.openxmlformats.org/officeDocument/2006/math">
                    <m:r>
                      <a:rPr lang="en-US" b="1" i="1">
                        <a:latin typeface="Cambria Math"/>
                      </a:rPr>
                      <m:t>𝑲</m:t>
                    </m:r>
                    <m:d>
                      <m:dPr>
                        <m:ctrlPr>
                          <a:rPr lang="en-US" b="1" i="1">
                            <a:latin typeface="Cambria Math" panose="02040503050406030204" pitchFamily="18" charset="0"/>
                          </a:rPr>
                        </m:ctrlPr>
                      </m:dPr>
                      <m:e>
                        <m:r>
                          <a:rPr lang="en-US" b="1" i="1">
                            <a:latin typeface="Cambria Math"/>
                          </a:rPr>
                          <m:t>𝒅</m:t>
                        </m:r>
                      </m:e>
                    </m:d>
                  </m:oMath>
                </a14:m>
                <a:r>
                  <a:rPr lang="en-US" dirty="0" smtClean="0"/>
                  <a:t> is then the mean number of events you observe within a circle of radius </a:t>
                </a:r>
                <a14:m>
                  <m:oMath xmlns:m="http://schemas.openxmlformats.org/officeDocument/2006/math">
                    <m:r>
                      <a:rPr lang="en-US" b="1" i="1">
                        <a:latin typeface="Cambria Math"/>
                        <a:ea typeface="Cambria Math"/>
                      </a:rPr>
                      <m:t>𝒅</m:t>
                    </m:r>
                  </m:oMath>
                </a14:m>
                <a:r>
                  <a:rPr lang="en-US" dirty="0"/>
                  <a:t> </a:t>
                </a:r>
                <a:r>
                  <a:rPr lang="en-US" dirty="0" smtClean="0"/>
                  <a:t>taking into account the overall point density in the study region</a:t>
                </a:r>
              </a:p>
              <a:p>
                <a:pPr lvl="1"/>
                <a:r>
                  <a:rPr lang="en-US" dirty="0" smtClean="0"/>
                  <a:t>That is, if we don’t take into account the overall density in the study region, we wouldn’t know if having, say, 5 points in a circle with radius </a:t>
                </a:r>
                <a14:m>
                  <m:oMath xmlns:m="http://schemas.openxmlformats.org/officeDocument/2006/math">
                    <m:r>
                      <a:rPr lang="en-US" b="1" i="1">
                        <a:latin typeface="Cambria Math"/>
                      </a:rPr>
                      <m:t>𝒅</m:t>
                    </m:r>
                    <m:r>
                      <a:rPr lang="en-US" b="1" i="1">
                        <a:latin typeface="Cambria Math"/>
                      </a:rPr>
                      <m:t> </m:t>
                    </m:r>
                  </m:oMath>
                </a14:m>
                <a:r>
                  <a:rPr lang="en-US" dirty="0" smtClean="0"/>
                  <a:t>is a lot or a few relative to the overall point pattern.</a:t>
                </a:r>
                <a:endParaRPr lang="en-US"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19929" y="1219200"/>
                <a:ext cx="9144000" cy="5638800"/>
              </a:xfrm>
              <a:prstGeom prst="rect">
                <a:avLst/>
              </a:prstGeom>
              <a:blipFill rotWithShape="1">
                <a:blip r:embed="rId3" cstate="print"/>
                <a:stretch>
                  <a:fillRect l="-800" r="-800"/>
                </a:stretch>
              </a:blipFill>
            </p:spPr>
            <p:txBody>
              <a:bodyPr/>
              <a:lstStyle/>
              <a:p>
                <a:r>
                  <a:rPr lang="en-US">
                    <a:noFill/>
                  </a:rPr>
                  <a:t> </a:t>
                </a:r>
              </a:p>
            </p:txBody>
          </p:sp>
        </mc:Fallback>
      </mc:AlternateContent>
    </p:spTree>
    <p:extLst>
      <p:ext uri="{BB962C8B-B14F-4D97-AF65-F5344CB8AC3E}">
        <p14:creationId xmlns:p14="http://schemas.microsoft.com/office/powerpoint/2010/main" val="35809847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When We Have Complete Spatial Randomness…</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905000"/>
                <a:ext cx="8686800" cy="4525963"/>
              </a:xfrm>
            </p:spPr>
            <p:txBody>
              <a:bodyPr>
                <a:normAutofit/>
              </a:bodyPr>
              <a:lstStyle/>
              <a:p>
                <a:r>
                  <a:rPr lang="en-US" dirty="0" smtClean="0"/>
                  <a:t>Under CSR, it turns out that </a:t>
                </a:r>
                <a14:m>
                  <m:oMath xmlns:m="http://schemas.openxmlformats.org/officeDocument/2006/math">
                    <m:sSup>
                      <m:sSupPr>
                        <m:ctrlPr>
                          <a:rPr lang="en-US" i="1" smtClean="0">
                            <a:latin typeface="Cambria Math" panose="02040503050406030204" pitchFamily="18" charset="0"/>
                            <a:ea typeface="Cambria Math"/>
                          </a:rPr>
                        </m:ctrlPr>
                      </m:sSupPr>
                      <m:e>
                        <m:r>
                          <a:rPr lang="en-US" b="0" i="1" smtClean="0">
                            <a:latin typeface="Cambria Math"/>
                            <a:ea typeface="Cambria Math"/>
                          </a:rPr>
                          <m:t>𝐾</m:t>
                        </m:r>
                        <m:d>
                          <m:dPr>
                            <m:ctrlPr>
                              <a:rPr lang="en-US" b="0" i="1" smtClean="0">
                                <a:latin typeface="Cambria Math" panose="02040503050406030204" pitchFamily="18" charset="0"/>
                                <a:ea typeface="Cambria Math"/>
                              </a:rPr>
                            </m:ctrlPr>
                          </m:dPr>
                          <m:e>
                            <m:r>
                              <a:rPr lang="en-US" b="0" i="1" smtClean="0">
                                <a:latin typeface="Cambria Math"/>
                                <a:ea typeface="Cambria Math"/>
                              </a:rPr>
                              <m:t>𝑑</m:t>
                            </m:r>
                          </m:e>
                        </m:d>
                        <m:r>
                          <a:rPr lang="en-US" b="0" i="1" smtClean="0">
                            <a:latin typeface="Cambria Math"/>
                            <a:ea typeface="Cambria Math"/>
                          </a:rPr>
                          <m:t>=</m:t>
                        </m:r>
                        <m:r>
                          <a:rPr lang="en-US" i="1">
                            <a:latin typeface="Cambria Math"/>
                            <a:ea typeface="Cambria Math"/>
                          </a:rPr>
                          <m:t>𝜋</m:t>
                        </m:r>
                        <m:r>
                          <a:rPr lang="en-US" b="0" i="1" smtClean="0">
                            <a:latin typeface="Cambria Math"/>
                            <a:ea typeface="Cambria Math"/>
                          </a:rPr>
                          <m:t>𝑑</m:t>
                        </m:r>
                      </m:e>
                      <m:sup>
                        <m:r>
                          <a:rPr lang="en-US" b="0" i="1" smtClean="0">
                            <a:latin typeface="Cambria Math"/>
                            <a:ea typeface="Cambria Math"/>
                          </a:rPr>
                          <m:t>2</m:t>
                        </m:r>
                      </m:sup>
                    </m:sSup>
                  </m:oMath>
                </a14:m>
                <a:r>
                  <a:rPr lang="en-US" dirty="0" smtClean="0"/>
                  <a:t>, or simply the area of a circle of radius </a:t>
                </a:r>
                <a14:m>
                  <m:oMath xmlns:m="http://schemas.openxmlformats.org/officeDocument/2006/math">
                    <m:r>
                      <a:rPr lang="en-US" i="1">
                        <a:latin typeface="Cambria Math"/>
                        <a:ea typeface="Cambria Math"/>
                      </a:rPr>
                      <m:t>𝑑</m:t>
                    </m:r>
                  </m:oMath>
                </a14:m>
                <a:endParaRPr lang="en-US" dirty="0" smtClean="0"/>
              </a:p>
              <a:p>
                <a:endParaRPr lang="en-US" dirty="0"/>
              </a:p>
              <a:p>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𝐾</m:t>
                        </m:r>
                        <m:d>
                          <m:dPr>
                            <m:ctrlPr>
                              <a:rPr lang="en-US" i="1">
                                <a:latin typeface="Cambria Math" panose="02040503050406030204" pitchFamily="18" charset="0"/>
                                <a:ea typeface="Cambria Math"/>
                              </a:rPr>
                            </m:ctrlPr>
                          </m:dPr>
                          <m:e>
                            <m:r>
                              <a:rPr lang="en-US" i="1">
                                <a:latin typeface="Cambria Math"/>
                                <a:ea typeface="Cambria Math"/>
                              </a:rPr>
                              <m:t>𝑑</m:t>
                            </m:r>
                          </m:e>
                        </m:d>
                        <m:r>
                          <a:rPr lang="en-US" b="0" i="1" smtClean="0">
                            <a:latin typeface="Cambria Math"/>
                            <a:ea typeface="Cambria Math"/>
                          </a:rPr>
                          <m:t>&gt;</m:t>
                        </m:r>
                        <m:r>
                          <a:rPr lang="en-US" i="1">
                            <a:latin typeface="Cambria Math"/>
                            <a:ea typeface="Cambria Math"/>
                          </a:rPr>
                          <m:t>𝜋</m:t>
                        </m:r>
                        <m:r>
                          <a:rPr lang="en-US" i="1">
                            <a:latin typeface="Cambria Math"/>
                            <a:ea typeface="Cambria Math"/>
                          </a:rPr>
                          <m:t>𝑑</m:t>
                        </m:r>
                      </m:e>
                      <m:sup>
                        <m:r>
                          <a:rPr lang="en-US" i="1">
                            <a:latin typeface="Cambria Math"/>
                            <a:ea typeface="Cambria Math"/>
                          </a:rPr>
                          <m:t>2</m:t>
                        </m:r>
                      </m:sup>
                    </m:sSup>
                  </m:oMath>
                </a14:m>
                <a:r>
                  <a:rPr lang="en-US" dirty="0" smtClean="0"/>
                  <a:t> implies clustering at scale </a:t>
                </a:r>
                <a14:m>
                  <m:oMath xmlns:m="http://schemas.openxmlformats.org/officeDocument/2006/math">
                    <m:r>
                      <a:rPr lang="en-US" i="1">
                        <a:latin typeface="Cambria Math"/>
                        <a:ea typeface="Cambria Math"/>
                      </a:rPr>
                      <m:t>𝑑</m:t>
                    </m:r>
                  </m:oMath>
                </a14:m>
                <a:endParaRPr lang="en-US" dirty="0" smtClean="0"/>
              </a:p>
              <a:p>
                <a:endParaRPr lang="en-US" dirty="0" smtClean="0"/>
              </a:p>
              <a:p>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𝐾</m:t>
                        </m:r>
                        <m:d>
                          <m:dPr>
                            <m:ctrlPr>
                              <a:rPr lang="en-US" i="1">
                                <a:latin typeface="Cambria Math" panose="02040503050406030204" pitchFamily="18" charset="0"/>
                                <a:ea typeface="Cambria Math"/>
                              </a:rPr>
                            </m:ctrlPr>
                          </m:dPr>
                          <m:e>
                            <m:r>
                              <a:rPr lang="en-US" i="1">
                                <a:latin typeface="Cambria Math"/>
                                <a:ea typeface="Cambria Math"/>
                              </a:rPr>
                              <m:t>𝑑</m:t>
                            </m:r>
                          </m:e>
                        </m:d>
                        <m:r>
                          <a:rPr lang="en-US" b="0" i="1" smtClean="0">
                            <a:latin typeface="Cambria Math"/>
                            <a:ea typeface="Cambria Math"/>
                          </a:rPr>
                          <m:t>&lt;</m:t>
                        </m:r>
                        <m:r>
                          <a:rPr lang="en-US" i="1">
                            <a:latin typeface="Cambria Math"/>
                            <a:ea typeface="Cambria Math"/>
                          </a:rPr>
                          <m:t>𝜋</m:t>
                        </m:r>
                        <m:r>
                          <a:rPr lang="en-US" i="1">
                            <a:latin typeface="Cambria Math"/>
                            <a:ea typeface="Cambria Math"/>
                          </a:rPr>
                          <m:t>𝑑</m:t>
                        </m:r>
                      </m:e>
                      <m:sup>
                        <m:r>
                          <a:rPr lang="en-US" i="1">
                            <a:latin typeface="Cambria Math"/>
                            <a:ea typeface="Cambria Math"/>
                          </a:rPr>
                          <m:t>2</m:t>
                        </m:r>
                      </m:sup>
                    </m:sSup>
                  </m:oMath>
                </a14:m>
                <a:r>
                  <a:rPr lang="en-US" dirty="0" smtClean="0"/>
                  <a:t> implies dispersion at scale </a:t>
                </a:r>
                <a14:m>
                  <m:oMath xmlns:m="http://schemas.openxmlformats.org/officeDocument/2006/math">
                    <m:r>
                      <a:rPr lang="en-US" i="1">
                        <a:latin typeface="Cambria Math"/>
                        <a:ea typeface="Cambria Math"/>
                      </a:rPr>
                      <m:t>𝑑</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905000"/>
                <a:ext cx="8686800" cy="4525963"/>
              </a:xfrm>
              <a:blipFill rotWithShape="1">
                <a:blip r:embed="rId2" cstate="print"/>
                <a:stretch>
                  <a:fillRect l="-1614" t="-1617"/>
                </a:stretch>
              </a:blipFill>
            </p:spPr>
            <p:txBody>
              <a:bodyPr/>
              <a:lstStyle/>
              <a:p>
                <a:r>
                  <a:rPr lang="en-US">
                    <a:noFill/>
                  </a:rPr>
                  <a:t> </a:t>
                </a:r>
              </a:p>
            </p:txBody>
          </p:sp>
        </mc:Fallback>
      </mc:AlternateContent>
      <p:sp>
        <p:nvSpPr>
          <p:cNvPr id="5" name="TextBox 4"/>
          <p:cNvSpPr txBox="1"/>
          <p:nvPr/>
        </p:nvSpPr>
        <p:spPr>
          <a:xfrm>
            <a:off x="152400" y="5934670"/>
            <a:ext cx="8534400" cy="923330"/>
          </a:xfrm>
          <a:prstGeom prst="rect">
            <a:avLst/>
          </a:prstGeom>
          <a:noFill/>
        </p:spPr>
        <p:txBody>
          <a:bodyPr wrap="square" rtlCol="0">
            <a:spAutoFit/>
          </a:bodyPr>
          <a:lstStyle/>
          <a:p>
            <a:r>
              <a:rPr lang="en-US" b="1" i="1" dirty="0" smtClean="0">
                <a:solidFill>
                  <a:srgbClr val="FF0000"/>
                </a:solidFill>
              </a:rPr>
              <a:t>Recall from basic  math that </a:t>
            </a:r>
            <a:r>
              <a:rPr lang="el-GR" b="1" i="1" dirty="0" smtClean="0">
                <a:solidFill>
                  <a:srgbClr val="FF0000"/>
                </a:solidFill>
              </a:rPr>
              <a:t>π</a:t>
            </a:r>
            <a:r>
              <a:rPr lang="en-US" b="1" i="1" dirty="0" smtClean="0">
                <a:solidFill>
                  <a:srgbClr val="FF0000"/>
                </a:solidFill>
              </a:rPr>
              <a:t> ≈ 3.14</a:t>
            </a:r>
          </a:p>
          <a:p>
            <a:r>
              <a:rPr lang="en-US" b="1" i="1" dirty="0" smtClean="0">
                <a:solidFill>
                  <a:srgbClr val="FF0000"/>
                </a:solidFill>
              </a:rPr>
              <a:t>For more detail, see next slide or Tony Smith’s notes (section 4.4)</a:t>
            </a:r>
          </a:p>
          <a:p>
            <a:r>
              <a:rPr lang="en-US" dirty="0">
                <a:hlinkClick r:id="rId3"/>
              </a:rPr>
              <a:t>http://www.seas.upenn.edu/~ese502/NOTEBOOK/Part_I/4_K_Functions.pdf</a:t>
            </a:r>
            <a:endParaRPr lang="en-US" b="1" i="1" dirty="0">
              <a:solidFill>
                <a:srgbClr val="FF0000"/>
              </a:solidFill>
            </a:endParaRPr>
          </a:p>
        </p:txBody>
      </p:sp>
    </p:spTree>
    <p:extLst>
      <p:ext uri="{BB962C8B-B14F-4D97-AF65-F5344CB8AC3E}">
        <p14:creationId xmlns:p14="http://schemas.microsoft.com/office/powerpoint/2010/main" val="29881104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normAutofit/>
          </a:bodyPr>
          <a:lstStyle/>
          <a:p>
            <a:r>
              <a:rPr lang="en-US" b="1" dirty="0" smtClean="0">
                <a:solidFill>
                  <a:srgbClr val="FF0000"/>
                </a:solidFill>
              </a:rPr>
              <a:t>More Detail About the Previous Slide</a:t>
            </a:r>
            <a:endParaRPr lang="en-US" b="1" dirty="0">
              <a:solidFill>
                <a:srgbClr val="FF0000"/>
              </a:solidFill>
            </a:endParaRPr>
          </a:p>
        </p:txBody>
      </p:sp>
      <p:sp>
        <p:nvSpPr>
          <p:cNvPr id="3" name="Content Placeholder 2"/>
          <p:cNvSpPr>
            <a:spLocks noGrp="1"/>
          </p:cNvSpPr>
          <p:nvPr>
            <p:ph idx="1"/>
          </p:nvPr>
        </p:nvSpPr>
        <p:spPr>
          <a:xfrm>
            <a:off x="0" y="1371600"/>
            <a:ext cx="9144000" cy="5333999"/>
          </a:xfrm>
        </p:spPr>
        <p:txBody>
          <a:bodyPr>
            <a:normAutofit fontScale="92500" lnSpcReduction="10000"/>
          </a:bodyPr>
          <a:lstStyle/>
          <a:p>
            <a:r>
              <a:rPr lang="en-US" dirty="0" smtClean="0"/>
              <a:t>When we are dealing with a random process, the probability of the occurrence of an event (point) at any location in our study area is independent of what other events have occurred and equally likely over the whole study area. Thus, for a random process, the expected number of events within a distance</a:t>
            </a:r>
            <a:r>
              <a:rPr lang="en-US" i="1" dirty="0" smtClean="0"/>
              <a:t> d</a:t>
            </a:r>
            <a:r>
              <a:rPr lang="en-US" dirty="0" smtClean="0"/>
              <a:t> of a randomly chosen event would be just: Overall point density*area of the circle of radius </a:t>
            </a:r>
            <a:r>
              <a:rPr lang="en-US" i="1" dirty="0" smtClean="0"/>
              <a:t>d </a:t>
            </a:r>
            <a:r>
              <a:rPr lang="en-US" dirty="0" smtClean="0"/>
              <a:t>= (n/a)*</a:t>
            </a:r>
            <a:r>
              <a:rPr lang="el-GR" dirty="0" smtClean="0"/>
              <a:t>π</a:t>
            </a:r>
            <a:r>
              <a:rPr lang="en-US" dirty="0" smtClean="0"/>
              <a:t>d</a:t>
            </a:r>
            <a:r>
              <a:rPr lang="en-US" baseline="30000" dirty="0" smtClean="0"/>
              <a:t>2</a:t>
            </a:r>
            <a:r>
              <a:rPr lang="en-US" dirty="0" smtClean="0"/>
              <a:t>.</a:t>
            </a:r>
          </a:p>
          <a:p>
            <a:pPr lvl="1"/>
            <a:r>
              <a:rPr lang="en-US" dirty="0" smtClean="0"/>
              <a:t>But this is just the numerator of the K(d) formula!</a:t>
            </a:r>
          </a:p>
          <a:p>
            <a:pPr lvl="1"/>
            <a:r>
              <a:rPr lang="en-US" dirty="0" smtClean="0"/>
              <a:t>The denominator is (n/a). </a:t>
            </a:r>
          </a:p>
          <a:p>
            <a:pPr lvl="1"/>
            <a:r>
              <a:rPr lang="en-US" dirty="0" smtClean="0"/>
              <a:t>So under spatial randomness, K(d) = </a:t>
            </a:r>
            <a:r>
              <a:rPr lang="el-GR" dirty="0" smtClean="0"/>
              <a:t>π</a:t>
            </a:r>
            <a:r>
              <a:rPr lang="en-US" dirty="0" smtClean="0"/>
              <a:t>d</a:t>
            </a:r>
            <a:r>
              <a:rPr lang="en-US" baseline="30000" dirty="0" smtClean="0"/>
              <a:t>2</a:t>
            </a:r>
            <a:r>
              <a:rPr lang="en-US" dirty="0" smtClean="0"/>
              <a:t>, since the (n/a) cancel out in the numerator and denominator!</a:t>
            </a:r>
          </a:p>
        </p:txBody>
      </p:sp>
      <p:sp>
        <p:nvSpPr>
          <p:cNvPr id="4" name="TextBox 3"/>
          <p:cNvSpPr txBox="1"/>
          <p:nvPr/>
        </p:nvSpPr>
        <p:spPr>
          <a:xfrm>
            <a:off x="0" y="6553200"/>
            <a:ext cx="8610600" cy="369332"/>
          </a:xfrm>
          <a:prstGeom prst="rect">
            <a:avLst/>
          </a:prstGeom>
          <a:noFill/>
        </p:spPr>
        <p:txBody>
          <a:bodyPr wrap="square" rtlCol="0">
            <a:spAutoFit/>
          </a:bodyPr>
          <a:lstStyle/>
          <a:p>
            <a:r>
              <a:rPr lang="en-US" dirty="0" smtClean="0"/>
              <a:t>Source: Bailey &amp; </a:t>
            </a:r>
            <a:r>
              <a:rPr lang="en-US" dirty="0" err="1" smtClean="0"/>
              <a:t>Gatrell</a:t>
            </a:r>
            <a:r>
              <a:rPr lang="en-US" dirty="0" smtClean="0"/>
              <a:t>, Interactive Spatial Data Analysis,1995</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Point Pattern Analysis - Outline</a:t>
            </a:r>
            <a:endParaRPr lang="en-US" b="1" dirty="0"/>
          </a:p>
        </p:txBody>
      </p:sp>
      <p:sp>
        <p:nvSpPr>
          <p:cNvPr id="3" name="Content Placeholder 2"/>
          <p:cNvSpPr>
            <a:spLocks noGrp="1"/>
          </p:cNvSpPr>
          <p:nvPr>
            <p:ph idx="1"/>
          </p:nvPr>
        </p:nvSpPr>
        <p:spPr/>
        <p:txBody>
          <a:bodyPr/>
          <a:lstStyle/>
          <a:p>
            <a:r>
              <a:rPr lang="en-US" dirty="0" smtClean="0"/>
              <a:t>CSR</a:t>
            </a:r>
          </a:p>
          <a:p>
            <a:r>
              <a:rPr lang="en-US" dirty="0" smtClean="0"/>
              <a:t>Quadrat Method</a:t>
            </a:r>
          </a:p>
          <a:p>
            <a:r>
              <a:rPr lang="en-US" dirty="0" smtClean="0"/>
              <a:t>Nearest Neighbor</a:t>
            </a:r>
          </a:p>
          <a:p>
            <a:r>
              <a:rPr lang="en-US" dirty="0" smtClean="0"/>
              <a:t>Ripley’s K Function</a:t>
            </a:r>
          </a:p>
          <a:p>
            <a:pPr lvl="1"/>
            <a:r>
              <a:rPr lang="en-US" dirty="0" smtClean="0"/>
              <a:t>Different scales</a:t>
            </a:r>
          </a:p>
          <a:p>
            <a:pPr lvl="1"/>
            <a:r>
              <a:rPr lang="en-US" dirty="0" smtClean="0"/>
              <a:t>Border effects</a:t>
            </a:r>
          </a:p>
          <a:p>
            <a:pPr lvl="1"/>
            <a:r>
              <a:rPr lang="en-US" dirty="0" smtClean="0"/>
              <a:t>Population weights</a:t>
            </a:r>
          </a:p>
        </p:txBody>
      </p:sp>
    </p:spTree>
    <p:extLst>
      <p:ext uri="{BB962C8B-B14F-4D97-AF65-F5344CB8AC3E}">
        <p14:creationId xmlns:p14="http://schemas.microsoft.com/office/powerpoint/2010/main" val="22119706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smtClean="0"/>
              <a:t>L(d) Functions</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36" y="1219200"/>
                <a:ext cx="9133764" cy="5638800"/>
              </a:xfrm>
            </p:spPr>
            <p:txBody>
              <a:bodyPr>
                <a:normAutofit fontScale="77500" lnSpcReduction="20000"/>
              </a:bodyPr>
              <a:lstStyle/>
              <a:p>
                <a:r>
                  <a:rPr lang="en-US" dirty="0" smtClean="0"/>
                  <a:t>For ease of interpretation, many statistical software packages report results in terms of L(d) functions and not K(d) functions.</a:t>
                </a:r>
              </a:p>
              <a:p>
                <a:r>
                  <a:rPr lang="en-US" dirty="0" smtClean="0"/>
                  <a:t>Most literature, starting with </a:t>
                </a:r>
                <a:r>
                  <a:rPr lang="en-US" dirty="0" err="1" smtClean="0"/>
                  <a:t>Besag</a:t>
                </a:r>
                <a:r>
                  <a:rPr lang="en-US" dirty="0" smtClean="0"/>
                  <a:t> (1977) defines L(d) functions as transformed K(d) functions, such that for all (non-negative) </a:t>
                </a:r>
                <a:r>
                  <a:rPr lang="en-US" dirty="0"/>
                  <a:t>distances </a:t>
                </a:r>
                <a:r>
                  <a:rPr lang="en-US" b="1" i="1" dirty="0" smtClean="0"/>
                  <a:t>d</a:t>
                </a:r>
                <a:r>
                  <a:rPr lang="en-US" dirty="0" smtClean="0"/>
                  <a:t>:</a:t>
                </a:r>
              </a:p>
              <a:p>
                <a:pPr marL="0" indent="0">
                  <a:buNone/>
                </a:pPr>
                <a:r>
                  <a:rPr lang="en-US" b="0" dirty="0" smtClean="0"/>
                  <a:t>	</a:t>
                </a:r>
                <a14:m>
                  <m:oMath xmlns:m="http://schemas.openxmlformats.org/officeDocument/2006/math">
                    <m:r>
                      <a:rPr lang="en-US" b="0" i="1" smtClean="0">
                        <a:latin typeface="Cambria Math"/>
                      </a:rPr>
                      <m:t>                      </m:t>
                    </m:r>
                    <m:r>
                      <a:rPr lang="en-US" b="0" i="1" smtClean="0">
                        <a:latin typeface="Cambria Math"/>
                      </a:rPr>
                      <m:t>𝐿</m:t>
                    </m:r>
                    <m:d>
                      <m:dPr>
                        <m:ctrlPr>
                          <a:rPr lang="en-US" b="0" i="1" smtClean="0">
                            <a:latin typeface="Cambria Math" panose="02040503050406030204" pitchFamily="18" charset="0"/>
                          </a:rPr>
                        </m:ctrlPr>
                      </m:dPr>
                      <m:e>
                        <m:r>
                          <a:rPr lang="en-US" b="0" i="1" smtClean="0">
                            <a:latin typeface="Cambria Math"/>
                          </a:rPr>
                          <m:t>𝑑</m:t>
                        </m:r>
                      </m:e>
                    </m:d>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𝐾</m:t>
                            </m:r>
                            <m:r>
                              <a:rPr lang="en-US" b="0" i="1" smtClean="0">
                                <a:latin typeface="Cambria Math"/>
                              </a:rPr>
                              <m:t>(</m:t>
                            </m:r>
                            <m:r>
                              <a:rPr lang="en-US" b="0" i="1" smtClean="0">
                                <a:latin typeface="Cambria Math"/>
                              </a:rPr>
                              <m:t>𝑑</m:t>
                            </m:r>
                            <m:r>
                              <a:rPr lang="en-US" b="0" i="1" smtClean="0">
                                <a:latin typeface="Cambria Math"/>
                              </a:rPr>
                              <m:t>)</m:t>
                            </m:r>
                          </m:num>
                          <m:den>
                            <m:r>
                              <m:rPr>
                                <m:sty m:val="p"/>
                              </m:rPr>
                              <a:rPr lang="el-GR" b="0" i="0" smtClean="0">
                                <a:latin typeface="Cambria Math"/>
                              </a:rPr>
                              <m:t>π</m:t>
                            </m:r>
                          </m:den>
                        </m:f>
                      </m:e>
                    </m:rad>
                    <m:r>
                      <a:rPr lang="en-US" b="0" i="1" smtClean="0">
                        <a:latin typeface="Cambria Math"/>
                      </a:rPr>
                      <m:t>−</m:t>
                    </m:r>
                    <m:r>
                      <a:rPr lang="en-US" b="0" i="1" smtClean="0">
                        <a:latin typeface="Cambria Math"/>
                      </a:rPr>
                      <m:t>𝑑</m:t>
                    </m:r>
                  </m:oMath>
                </a14:m>
                <a:r>
                  <a:rPr lang="en-US" dirty="0" smtClean="0"/>
                  <a:t>, </a:t>
                </a:r>
              </a:p>
              <a:p>
                <a:pPr marL="0" indent="0">
                  <a:buNone/>
                </a:pPr>
                <a:r>
                  <a:rPr lang="en-US" dirty="0" smtClean="0"/>
                  <a:t>    where </a:t>
                </a:r>
                <a:r>
                  <a:rPr lang="el-GR" dirty="0" smtClean="0"/>
                  <a:t>π</a:t>
                </a:r>
                <a:r>
                  <a:rPr lang="en-US" dirty="0" smtClean="0"/>
                  <a:t>=3.14.</a:t>
                </a:r>
              </a:p>
              <a:p>
                <a:r>
                  <a:rPr lang="en-US" dirty="0" smtClean="0"/>
                  <a:t>Here:</a:t>
                </a:r>
              </a:p>
              <a:p>
                <a:pPr lvl="1"/>
                <a:r>
                  <a:rPr lang="en-US" sz="2400" dirty="0" smtClean="0"/>
                  <a:t>L(d) = 0 under CSR (recall that </a:t>
                </a:r>
                <a14:m>
                  <m:oMath xmlns:m="http://schemas.openxmlformats.org/officeDocument/2006/math">
                    <m:sSup>
                      <m:sSupPr>
                        <m:ctrlPr>
                          <a:rPr lang="en-US" sz="2400" i="1">
                            <a:latin typeface="Cambria Math" panose="02040503050406030204" pitchFamily="18" charset="0"/>
                            <a:ea typeface="Cambria Math"/>
                          </a:rPr>
                        </m:ctrlPr>
                      </m:sSupPr>
                      <m:e>
                        <m:r>
                          <a:rPr lang="en-US" sz="2400" i="1">
                            <a:latin typeface="Cambria Math"/>
                            <a:ea typeface="Cambria Math"/>
                          </a:rPr>
                          <m:t>𝐾</m:t>
                        </m:r>
                        <m:d>
                          <m:dPr>
                            <m:ctrlPr>
                              <a:rPr lang="en-US" sz="2400" i="1">
                                <a:latin typeface="Cambria Math" panose="02040503050406030204" pitchFamily="18" charset="0"/>
                                <a:ea typeface="Cambria Math"/>
                              </a:rPr>
                            </m:ctrlPr>
                          </m:dPr>
                          <m:e>
                            <m:r>
                              <a:rPr lang="en-US" sz="2400" i="1">
                                <a:latin typeface="Cambria Math"/>
                                <a:ea typeface="Cambria Math"/>
                              </a:rPr>
                              <m:t>𝑑</m:t>
                            </m:r>
                          </m:e>
                        </m:d>
                        <m:r>
                          <a:rPr lang="en-US" sz="2400" i="1">
                            <a:latin typeface="Cambria Math"/>
                            <a:ea typeface="Cambria Math"/>
                          </a:rPr>
                          <m:t>=</m:t>
                        </m:r>
                        <m:r>
                          <a:rPr lang="en-US" sz="2400" i="1">
                            <a:latin typeface="Cambria Math"/>
                            <a:ea typeface="Cambria Math"/>
                          </a:rPr>
                          <m:t>𝜋</m:t>
                        </m:r>
                        <m:r>
                          <a:rPr lang="en-US" sz="2400" i="1">
                            <a:latin typeface="Cambria Math"/>
                            <a:ea typeface="Cambria Math"/>
                          </a:rPr>
                          <m:t>𝑑</m:t>
                        </m:r>
                      </m:e>
                      <m:sup>
                        <m:r>
                          <a:rPr lang="en-US" sz="2400" i="1">
                            <a:latin typeface="Cambria Math"/>
                            <a:ea typeface="Cambria Math"/>
                          </a:rPr>
                          <m:t>2</m:t>
                        </m:r>
                      </m:sup>
                    </m:sSup>
                  </m:oMath>
                </a14:m>
                <a:r>
                  <a:rPr lang="en-US" sz="2400" dirty="0" smtClean="0"/>
                  <a:t>, so </a:t>
                </a:r>
                <a14:m>
                  <m:oMath xmlns:m="http://schemas.openxmlformats.org/officeDocument/2006/math">
                    <m:r>
                      <a:rPr lang="en-US" sz="2400" i="1">
                        <a:latin typeface="Cambria Math"/>
                      </a:rPr>
                      <m:t>𝐿</m:t>
                    </m:r>
                    <m:d>
                      <m:dPr>
                        <m:ctrlPr>
                          <a:rPr lang="en-US" sz="2400" i="1">
                            <a:latin typeface="Cambria Math" panose="02040503050406030204" pitchFamily="18" charset="0"/>
                          </a:rPr>
                        </m:ctrlPr>
                      </m:dPr>
                      <m:e>
                        <m:r>
                          <a:rPr lang="en-US" sz="2400" i="1">
                            <a:latin typeface="Cambria Math"/>
                          </a:rPr>
                          <m:t>𝑑</m:t>
                        </m:r>
                      </m:e>
                    </m:d>
                    <m:r>
                      <a:rPr lang="en-US" sz="2400" i="1">
                        <a:latin typeface="Cambria Math"/>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a:rPr>
                              <m:t>𝐾</m:t>
                            </m:r>
                            <m:r>
                              <a:rPr lang="en-US" sz="2400" i="1">
                                <a:latin typeface="Cambria Math"/>
                              </a:rPr>
                              <m:t>(</m:t>
                            </m:r>
                            <m:r>
                              <a:rPr lang="en-US" sz="2400" i="1">
                                <a:latin typeface="Cambria Math"/>
                              </a:rPr>
                              <m:t>𝑑</m:t>
                            </m:r>
                            <m:r>
                              <a:rPr lang="en-US" sz="2400" i="1">
                                <a:latin typeface="Cambria Math"/>
                              </a:rPr>
                              <m:t>)</m:t>
                            </m:r>
                          </m:num>
                          <m:den>
                            <m:r>
                              <m:rPr>
                                <m:sty m:val="p"/>
                              </m:rPr>
                              <a:rPr lang="el-GR" sz="2400">
                                <a:latin typeface="Cambria Math"/>
                              </a:rPr>
                              <m:t>π</m:t>
                            </m:r>
                          </m:den>
                        </m:f>
                      </m:e>
                    </m:rad>
                    <m:r>
                      <a:rPr lang="en-US" sz="2400" i="1">
                        <a:latin typeface="Cambria Math"/>
                      </a:rPr>
                      <m:t>−</m:t>
                    </m:r>
                    <m:r>
                      <a:rPr lang="en-US" sz="2400" i="1">
                        <a:latin typeface="Cambria Math"/>
                      </a:rPr>
                      <m:t>𝑑</m:t>
                    </m:r>
                    <m:r>
                      <a:rPr lang="en-US" sz="2400" b="0" i="1" smtClean="0">
                        <a:latin typeface="Cambria Math"/>
                      </a:rPr>
                      <m:t>=</m:t>
                    </m:r>
                  </m:oMath>
                </a14:m>
                <a:endParaRPr lang="en-US" sz="2400" b="0" i="1" dirty="0" smtClean="0">
                  <a:latin typeface="Cambria Math"/>
                </a:endParaRPr>
              </a:p>
              <a:p>
                <a:pPr marL="457200" lvl="1" indent="0">
                  <a:buNone/>
                </a:pPr>
                <a:r>
                  <a:rPr lang="en-US" sz="2400" dirty="0" smtClean="0"/>
                  <a:t>		</a:t>
                </a:r>
                <a14:m>
                  <m:oMath xmlns:m="http://schemas.openxmlformats.org/officeDocument/2006/math">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ea typeface="Cambria Math"/>
                                  </a:rPr>
                                </m:ctrlPr>
                              </m:sSupPr>
                              <m:e>
                                <m:r>
                                  <a:rPr lang="en-US" sz="2400" i="1">
                                    <a:latin typeface="Cambria Math"/>
                                    <a:ea typeface="Cambria Math"/>
                                  </a:rPr>
                                  <m:t>𝜋</m:t>
                                </m:r>
                                <m:r>
                                  <a:rPr lang="en-US" sz="2400" i="1">
                                    <a:latin typeface="Cambria Math"/>
                                    <a:ea typeface="Cambria Math"/>
                                  </a:rPr>
                                  <m:t>𝑑</m:t>
                                </m:r>
                              </m:e>
                              <m:sup>
                                <m:r>
                                  <a:rPr lang="en-US" sz="2400" i="1">
                                    <a:latin typeface="Cambria Math"/>
                                    <a:ea typeface="Cambria Math"/>
                                  </a:rPr>
                                  <m:t>2</m:t>
                                </m:r>
                              </m:sup>
                            </m:sSup>
                          </m:num>
                          <m:den>
                            <m:r>
                              <m:rPr>
                                <m:sty m:val="p"/>
                              </m:rPr>
                              <a:rPr lang="el-GR" sz="2400">
                                <a:latin typeface="Cambria Math"/>
                              </a:rPr>
                              <m:t>π</m:t>
                            </m:r>
                          </m:den>
                        </m:f>
                      </m:e>
                    </m:rad>
                    <m:r>
                      <a:rPr lang="en-US" sz="2400" i="1">
                        <a:latin typeface="Cambria Math"/>
                      </a:rPr>
                      <m:t>−</m:t>
                    </m:r>
                    <m:r>
                      <a:rPr lang="en-US" sz="2400" i="1">
                        <a:latin typeface="Cambria Math"/>
                      </a:rPr>
                      <m:t>𝑑</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𝑑</m:t>
                    </m:r>
                    <m:r>
                      <a:rPr lang="en-US" sz="2400" b="0" i="1" smtClean="0">
                        <a:latin typeface="Cambria Math"/>
                      </a:rPr>
                      <m:t>=0</m:t>
                    </m:r>
                  </m:oMath>
                </a14:m>
                <a:r>
                  <a:rPr lang="en-US" sz="2400" dirty="0" smtClean="0"/>
                  <a:t>) </a:t>
                </a:r>
                <a:endParaRPr lang="en-US" sz="2400" dirty="0"/>
              </a:p>
              <a:p>
                <a:pPr lvl="1"/>
                <a:r>
                  <a:rPr lang="en-US" sz="2300" dirty="0" smtClean="0"/>
                  <a:t>L(d) &gt; 0 when there is clustering at scale d</a:t>
                </a:r>
              </a:p>
              <a:p>
                <a:pPr lvl="1"/>
                <a:r>
                  <a:rPr lang="en-US" sz="2300" dirty="0" smtClean="0"/>
                  <a:t>L(d) &lt; 0 when there is dispersion at scale d</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36" y="1219200"/>
                <a:ext cx="9133764" cy="5638800"/>
              </a:xfrm>
              <a:blipFill rotWithShape="1">
                <a:blip r:embed="rId2" cstate="print"/>
                <a:stretch>
                  <a:fillRect l="-1135" t="-1946"/>
                </a:stretch>
              </a:blipFill>
            </p:spPr>
            <p:txBody>
              <a:bodyPr/>
              <a:lstStyle/>
              <a:p>
                <a:r>
                  <a:rPr lang="en-US">
                    <a:noFill/>
                  </a:rPr>
                  <a:t> </a:t>
                </a:r>
              </a:p>
            </p:txBody>
          </p:sp>
        </mc:Fallback>
      </mc:AlternateContent>
    </p:spTree>
    <p:extLst>
      <p:ext uri="{BB962C8B-B14F-4D97-AF65-F5344CB8AC3E}">
        <p14:creationId xmlns:p14="http://schemas.microsoft.com/office/powerpoint/2010/main" val="874372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5" y="0"/>
            <a:ext cx="9144000" cy="1143000"/>
          </a:xfrm>
        </p:spPr>
        <p:txBody>
          <a:bodyPr>
            <a:normAutofit fontScale="90000"/>
          </a:bodyPr>
          <a:lstStyle/>
          <a:p>
            <a:r>
              <a:rPr lang="en-US" b="1" dirty="0" smtClean="0"/>
              <a:t>However, ArcGIS Uses a Slightly Different Definition of L(d)</a:t>
            </a:r>
            <a:endParaRPr lang="en-US" b="1" dirty="0"/>
          </a:p>
        </p:txBody>
      </p:sp>
      <p:sp>
        <p:nvSpPr>
          <p:cNvPr id="4" name="TextBox 3"/>
          <p:cNvSpPr txBox="1"/>
          <p:nvPr/>
        </p:nvSpPr>
        <p:spPr>
          <a:xfrm>
            <a:off x="-7961" y="6240850"/>
            <a:ext cx="9143999" cy="646331"/>
          </a:xfrm>
          <a:prstGeom prst="rect">
            <a:avLst/>
          </a:prstGeom>
          <a:noFill/>
        </p:spPr>
        <p:txBody>
          <a:bodyPr wrap="square" rtlCol="0">
            <a:spAutoFit/>
          </a:bodyPr>
          <a:lstStyle/>
          <a:p>
            <a:r>
              <a:rPr lang="en-US" sz="1200" b="1" i="1" dirty="0" smtClean="0"/>
              <a:t>Source: </a:t>
            </a:r>
            <a:r>
              <a:rPr lang="en-US" sz="1200" b="1" i="1" dirty="0" smtClean="0">
                <a:hlinkClick r:id="rId2"/>
              </a:rPr>
              <a:t>http</a:t>
            </a:r>
            <a:r>
              <a:rPr lang="en-US" sz="1200" b="1" i="1" dirty="0">
                <a:hlinkClick r:id="rId2"/>
              </a:rPr>
              <a:t>://resources.esri.com/help/9.3/arcgisengine/java/Gp_ToolRef/spatial_statistics_tools/how_multi_distance_spatial_cluster_analysis_colon_ripley_s_k_function_spatial_statistics_works.htm</a:t>
            </a:r>
            <a:endParaRPr lang="en-US" sz="1200" b="1" i="1" dirty="0"/>
          </a:p>
        </p:txBody>
      </p:sp>
      <mc:AlternateContent xmlns:mc="http://schemas.openxmlformats.org/markup-compatibility/2006" xmlns:a14="http://schemas.microsoft.com/office/drawing/2010/main">
        <mc:Choice Requires="a14">
          <p:sp>
            <p:nvSpPr>
              <p:cNvPr id="6" name="TextBox 5"/>
              <p:cNvSpPr txBox="1"/>
              <p:nvPr/>
            </p:nvSpPr>
            <p:spPr>
              <a:xfrm>
                <a:off x="0" y="1371600"/>
                <a:ext cx="9144000" cy="54575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𝐿</m:t>
                      </m:r>
                      <m:d>
                        <m:dPr>
                          <m:ctrlPr>
                            <a:rPr lang="en-US" b="0" i="1" smtClean="0">
                              <a:latin typeface="Cambria Math" panose="02040503050406030204" pitchFamily="18" charset="0"/>
                            </a:rPr>
                          </m:ctrlPr>
                        </m:dPr>
                        <m:e>
                          <m:r>
                            <a:rPr lang="en-US" b="0" i="1" smtClean="0">
                              <a:latin typeface="Cambria Math"/>
                            </a:rPr>
                            <m:t>𝑑</m:t>
                          </m:r>
                        </m:e>
                      </m:d>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𝑎</m:t>
                              </m:r>
                              <m:r>
                                <a:rPr lang="en-US" i="1" smtClean="0">
                                  <a:latin typeface="Cambria Math"/>
                                  <a:ea typeface="Cambria Math"/>
                                </a:rPr>
                                <m:t>∙</m:t>
                              </m:r>
                              <m:r>
                                <a:rPr lang="en-US" i="1" smtClean="0">
                                  <a:latin typeface="Cambria Math"/>
                                </a:rPr>
                                <m:t>#</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𝑝𝑜𝑖𝑛𝑡𝑠</m:t>
                              </m:r>
                              <m:r>
                                <a:rPr lang="en-US" b="0" i="1" smtClean="0">
                                  <a:latin typeface="Cambria Math"/>
                                </a:rPr>
                                <m:t> </m:t>
                              </m:r>
                              <m:r>
                                <a:rPr lang="en-US" b="0" i="1" smtClean="0">
                                  <a:latin typeface="Cambria Math"/>
                                </a:rPr>
                                <m:t>𝑤𝑖𝑡h𝑖𝑛</m:t>
                              </m:r>
                              <m:r>
                                <a:rPr lang="en-US" b="0" i="1" smtClean="0">
                                  <a:latin typeface="Cambria Math"/>
                                </a:rPr>
                                <m:t> </m:t>
                              </m:r>
                              <m:r>
                                <a:rPr lang="en-US" b="0" i="1" smtClean="0">
                                  <a:latin typeface="Cambria Math"/>
                                </a:rPr>
                                <m:t>𝑐𝑖𝑟𝑐𝑙𝑒</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𝑟𝑎𝑑𝑖𝑢𝑠</m:t>
                              </m:r>
                              <m:r>
                                <a:rPr lang="en-US" b="0" i="1" smtClean="0">
                                  <a:latin typeface="Cambria Math"/>
                                </a:rPr>
                                <m:t> </m:t>
                              </m:r>
                              <m:r>
                                <a:rPr lang="en-US" b="0" i="1" smtClean="0">
                                  <a:latin typeface="Cambria Math"/>
                                </a:rPr>
                                <m:t>𝑑</m:t>
                              </m:r>
                              <m:r>
                                <a:rPr lang="en-US" b="0" i="1" smtClean="0">
                                  <a:latin typeface="Cambria Math"/>
                                </a:rPr>
                                <m:t> (</m:t>
                              </m:r>
                              <m:r>
                                <a:rPr lang="en-US" b="0" i="1" smtClean="0">
                                  <a:latin typeface="Cambria Math"/>
                                </a:rPr>
                                <m:t>𝑒𝑥𝑐𝑙𝑢𝑑𝑖𝑛𝑔</m:t>
                              </m:r>
                              <m:r>
                                <a:rPr lang="en-US" b="0" i="1" smtClean="0">
                                  <a:latin typeface="Cambria Math"/>
                                </a:rPr>
                                <m:t> </m:t>
                              </m:r>
                              <m:r>
                                <a:rPr lang="en-US" b="0" i="1" smtClean="0">
                                  <a:latin typeface="Cambria Math"/>
                                </a:rPr>
                                <m:t>𝑝𝑜𝑖𝑛𝑡</m:t>
                              </m:r>
                              <m:r>
                                <a:rPr lang="en-US" b="0" i="1" smtClean="0">
                                  <a:latin typeface="Cambria Math"/>
                                </a:rPr>
                                <m:t> </m:t>
                              </m:r>
                              <m:r>
                                <a:rPr lang="en-US" b="0" i="1" smtClean="0">
                                  <a:latin typeface="Cambria Math"/>
                                </a:rPr>
                                <m:t>𝑎𝑡</m:t>
                              </m:r>
                              <m:r>
                                <a:rPr lang="en-US" b="0" i="1" smtClean="0">
                                  <a:latin typeface="Cambria Math"/>
                                </a:rPr>
                                <m:t> </m:t>
                              </m:r>
                              <m:r>
                                <a:rPr lang="en-US" b="0" i="1" smtClean="0">
                                  <a:latin typeface="Cambria Math"/>
                                </a:rPr>
                                <m:t>𝑐𝑒𝑛𝑡𝑒𝑟</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𝑐𝑖𝑟𝑐𝑙𝑒</m:t>
                              </m:r>
                              <m:r>
                                <a:rPr lang="en-US" b="0" i="1" smtClean="0">
                                  <a:latin typeface="Cambria Math"/>
                                </a:rPr>
                                <m:t>)</m:t>
                              </m:r>
                            </m:num>
                            <m:den>
                              <m:r>
                                <a:rPr lang="en-US" b="0" i="1" smtClean="0">
                                  <a:latin typeface="Cambria Math"/>
                                  <a:ea typeface="Cambria Math"/>
                                </a:rPr>
                                <m:t>𝜋</m:t>
                              </m:r>
                              <m:r>
                                <a:rPr lang="en-US" b="0" i="1" smtClean="0">
                                  <a:latin typeface="Cambria Math"/>
                                  <a:ea typeface="Cambria Math"/>
                                </a:rPr>
                                <m:t>∙</m:t>
                              </m:r>
                              <m:r>
                                <a:rPr lang="en-US" b="0" i="1" smtClean="0">
                                  <a:latin typeface="Cambria Math"/>
                                </a:rPr>
                                <m:t>𝑛</m:t>
                              </m:r>
                              <m:r>
                                <a:rPr lang="en-US" b="0" i="1" smtClean="0">
                                  <a:latin typeface="Cambria Math"/>
                                  <a:ea typeface="Cambria Math"/>
                                </a:rPr>
                                <m:t>∙</m:t>
                              </m:r>
                              <m:r>
                                <a:rPr lang="en-US" b="0" i="1" smtClean="0">
                                  <a:latin typeface="Cambria Math"/>
                                </a:rPr>
                                <m:t>(</m:t>
                              </m:r>
                              <m:r>
                                <a:rPr lang="en-US" b="0" i="1" smtClean="0">
                                  <a:latin typeface="Cambria Math"/>
                                </a:rPr>
                                <m:t>𝑛</m:t>
                              </m:r>
                              <m:r>
                                <a:rPr lang="en-US" b="0" i="1" smtClean="0">
                                  <a:latin typeface="Cambria Math"/>
                                </a:rPr>
                                <m:t>−1)</m:t>
                              </m:r>
                            </m:den>
                          </m:f>
                        </m:e>
                      </m:rad>
                    </m:oMath>
                  </m:oMathPara>
                </a14:m>
                <a:endParaRPr lang="en-US" b="0" i="1" dirty="0" smtClean="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b="0" i="1" smtClean="0">
                                  <a:latin typeface="Cambria Math"/>
                                </a:rPr>
                                <m:t>𝑎</m:t>
                              </m:r>
                            </m:num>
                            <m:den>
                              <m:r>
                                <a:rPr lang="en-US" b="0" i="1" smtClean="0">
                                  <a:latin typeface="Cambria Math"/>
                                </a:rPr>
                                <m:t>𝑛</m:t>
                              </m:r>
                            </m:den>
                          </m:f>
                          <m:r>
                            <a:rPr lang="en-US" i="1" smtClean="0">
                              <a:latin typeface="Cambria Math"/>
                              <a:ea typeface="Cambria Math"/>
                            </a:rPr>
                            <m:t>∙</m:t>
                          </m:r>
                          <m:f>
                            <m:fPr>
                              <m:ctrlPr>
                                <a:rPr lang="en-US" i="1">
                                  <a:latin typeface="Cambria Math" panose="02040503050406030204" pitchFamily="18" charset="0"/>
                                </a:rPr>
                              </m:ctrlPr>
                            </m:fPr>
                            <m:num>
                              <m:r>
                                <a:rPr lang="en-US" i="1">
                                  <a:latin typeface="Cambria Math"/>
                                </a:rPr>
                                <m:t># </m:t>
                              </m:r>
                              <m:r>
                                <a:rPr lang="en-US" i="1">
                                  <a:latin typeface="Cambria Math"/>
                                </a:rPr>
                                <m:t>𝑜𝑓</m:t>
                              </m:r>
                              <m:r>
                                <a:rPr lang="en-US" i="1">
                                  <a:latin typeface="Cambria Math"/>
                                </a:rPr>
                                <m:t> </m:t>
                              </m:r>
                              <m:r>
                                <a:rPr lang="en-US" i="1">
                                  <a:latin typeface="Cambria Math"/>
                                </a:rPr>
                                <m:t>𝑝𝑜𝑖𝑛𝑡𝑠</m:t>
                              </m:r>
                              <m:r>
                                <a:rPr lang="en-US" i="1">
                                  <a:latin typeface="Cambria Math"/>
                                </a:rPr>
                                <m:t> </m:t>
                              </m:r>
                              <m:r>
                                <a:rPr lang="en-US" i="1">
                                  <a:latin typeface="Cambria Math"/>
                                </a:rPr>
                                <m:t>𝑤𝑖𝑡h𝑖𝑛</m:t>
                              </m:r>
                              <m:r>
                                <a:rPr lang="en-US" i="1">
                                  <a:latin typeface="Cambria Math"/>
                                </a:rPr>
                                <m:t> </m:t>
                              </m:r>
                              <m:r>
                                <a:rPr lang="en-US" i="1">
                                  <a:latin typeface="Cambria Math"/>
                                </a:rPr>
                                <m:t>𝑐𝑖𝑟𝑐𝑙𝑒</m:t>
                              </m:r>
                              <m:r>
                                <a:rPr lang="en-US" i="1">
                                  <a:latin typeface="Cambria Math"/>
                                </a:rPr>
                                <m:t> </m:t>
                              </m:r>
                              <m:r>
                                <a:rPr lang="en-US" i="1">
                                  <a:latin typeface="Cambria Math"/>
                                </a:rPr>
                                <m:t>𝑜𝑓</m:t>
                              </m:r>
                              <m:r>
                                <a:rPr lang="en-US" i="1">
                                  <a:latin typeface="Cambria Math"/>
                                </a:rPr>
                                <m:t> </m:t>
                              </m:r>
                              <m:r>
                                <a:rPr lang="en-US" i="1">
                                  <a:latin typeface="Cambria Math"/>
                                </a:rPr>
                                <m:t>𝑟𝑎𝑑𝑖𝑢𝑠</m:t>
                              </m:r>
                              <m:r>
                                <a:rPr lang="en-US" i="1">
                                  <a:latin typeface="Cambria Math"/>
                                </a:rPr>
                                <m:t> </m:t>
                              </m:r>
                              <m:r>
                                <a:rPr lang="en-US" i="1">
                                  <a:latin typeface="Cambria Math"/>
                                </a:rPr>
                                <m:t>𝑑</m:t>
                              </m:r>
                              <m:r>
                                <a:rPr lang="en-US" i="1">
                                  <a:latin typeface="Cambria Math"/>
                                </a:rPr>
                                <m:t> (</m:t>
                              </m:r>
                              <m:r>
                                <a:rPr lang="en-US" i="1">
                                  <a:latin typeface="Cambria Math"/>
                                </a:rPr>
                                <m:t>𝑒𝑥𝑐𝑙𝑢𝑑𝑖𝑛𝑔</m:t>
                              </m:r>
                              <m:r>
                                <a:rPr lang="en-US" i="1">
                                  <a:latin typeface="Cambria Math"/>
                                </a:rPr>
                                <m:t> </m:t>
                              </m:r>
                              <m:r>
                                <a:rPr lang="en-US" i="1">
                                  <a:latin typeface="Cambria Math"/>
                                </a:rPr>
                                <m:t>𝑝𝑜𝑖𝑛𝑡</m:t>
                              </m:r>
                              <m:r>
                                <a:rPr lang="en-US" i="1">
                                  <a:latin typeface="Cambria Math"/>
                                </a:rPr>
                                <m:t> </m:t>
                              </m:r>
                              <m:r>
                                <a:rPr lang="en-US" i="1">
                                  <a:latin typeface="Cambria Math"/>
                                </a:rPr>
                                <m:t>𝑎𝑡</m:t>
                              </m:r>
                              <m:r>
                                <a:rPr lang="en-US" i="1">
                                  <a:latin typeface="Cambria Math"/>
                                </a:rPr>
                                <m:t> </m:t>
                              </m:r>
                              <m:r>
                                <a:rPr lang="en-US" i="1">
                                  <a:latin typeface="Cambria Math"/>
                                </a:rPr>
                                <m:t>𝑐𝑒𝑛𝑡𝑒𝑟</m:t>
                              </m:r>
                              <m:r>
                                <a:rPr lang="en-US" i="1">
                                  <a:latin typeface="Cambria Math"/>
                                </a:rPr>
                                <m:t> </m:t>
                              </m:r>
                              <m:r>
                                <a:rPr lang="en-US" i="1">
                                  <a:latin typeface="Cambria Math"/>
                                </a:rPr>
                                <m:t>𝑜𝑓</m:t>
                              </m:r>
                              <m:r>
                                <a:rPr lang="en-US" i="1">
                                  <a:latin typeface="Cambria Math"/>
                                </a:rPr>
                                <m:t> </m:t>
                              </m:r>
                              <m:r>
                                <a:rPr lang="en-US" i="1">
                                  <a:latin typeface="Cambria Math"/>
                                </a:rPr>
                                <m:t>𝑐𝑖𝑟𝑐𝑙𝑒</m:t>
                              </m:r>
                              <m:r>
                                <a:rPr lang="en-US" i="1">
                                  <a:latin typeface="Cambria Math"/>
                                </a:rPr>
                                <m:t>)</m:t>
                              </m:r>
                            </m:num>
                            <m:den>
                              <m:r>
                                <a:rPr lang="en-US" i="1" smtClean="0">
                                  <a:latin typeface="Cambria Math"/>
                                  <a:ea typeface="Cambria Math"/>
                                </a:rPr>
                                <m:t> </m:t>
                              </m:r>
                              <m:r>
                                <a:rPr lang="en-US" b="0" i="1" smtClean="0">
                                  <a:latin typeface="Cambria Math"/>
                                </a:rPr>
                                <m:t>(</m:t>
                              </m:r>
                              <m:r>
                                <a:rPr lang="en-US" b="0" i="1" smtClean="0">
                                  <a:latin typeface="Cambria Math"/>
                                </a:rPr>
                                <m:t>𝑛</m:t>
                              </m:r>
                              <m:r>
                                <a:rPr lang="en-US" b="0" i="1" smtClean="0">
                                  <a:latin typeface="Cambria Math"/>
                                </a:rPr>
                                <m:t>−1)</m:t>
                              </m:r>
                            </m:den>
                          </m:f>
                          <m:r>
                            <a:rPr lang="en-US" i="1">
                              <a:latin typeface="Cambria Math"/>
                              <a:ea typeface="Cambria Math"/>
                            </a:rPr>
                            <m:t>∙</m:t>
                          </m:r>
                          <m:f>
                            <m:fPr>
                              <m:ctrlPr>
                                <a:rPr lang="en-US" i="1">
                                  <a:latin typeface="Cambria Math" panose="02040503050406030204" pitchFamily="18" charset="0"/>
                                </a:rPr>
                              </m:ctrlPr>
                            </m:fPr>
                            <m:num>
                              <m:r>
                                <a:rPr lang="en-US" b="0" i="1" smtClean="0">
                                  <a:latin typeface="Cambria Math"/>
                                </a:rPr>
                                <m:t>1</m:t>
                              </m:r>
                            </m:num>
                            <m:den>
                              <m:r>
                                <a:rPr lang="en-US" i="1">
                                  <a:latin typeface="Cambria Math"/>
                                  <a:ea typeface="Cambria Math"/>
                                </a:rPr>
                                <m:t>𝜋</m:t>
                              </m:r>
                            </m:den>
                          </m:f>
                        </m:e>
                      </m:rad>
                      <m:r>
                        <a:rPr lang="en-US" b="0" i="1" smtClean="0">
                          <a:latin typeface="Cambria Math"/>
                        </a:rPr>
                        <m:t>  </m:t>
                      </m:r>
                    </m:oMath>
                  </m:oMathPara>
                </a14:m>
                <a:endParaRPr lang="en-US" b="0" dirty="0" smtClean="0"/>
              </a:p>
              <a:p>
                <a:endParaRPr lang="en-US" b="0" dirty="0" smtClean="0"/>
              </a:p>
              <a:p>
                <a:pPr/>
                <a14:m>
                  <m:oMathPara xmlns:m="http://schemas.openxmlformats.org/officeDocument/2006/math">
                    <m:oMathParaPr>
                      <m:jc m:val="centerGroup"/>
                    </m:oMathParaPr>
                    <m:oMath xmlns:m="http://schemas.openxmlformats.org/officeDocument/2006/math">
                      <m:r>
                        <a:rPr lang="en-US" i="1">
                          <a:latin typeface="Cambria Math"/>
                        </a:rPr>
                        <m:t>=</m:t>
                      </m:r>
                      <m:rad>
                        <m:radPr>
                          <m:degHide m:val="on"/>
                          <m:ctrlPr>
                            <a:rPr lang="en-US" i="1">
                              <a:latin typeface="Cambria Math" panose="02040503050406030204" pitchFamily="18" charset="0"/>
                            </a:rPr>
                          </m:ctrlPr>
                        </m:radPr>
                        <m:deg/>
                        <m:e>
                          <m:f>
                            <m:fPr>
                              <m:ctrlPr>
                                <a:rPr lang="en-US" i="1" smtClean="0">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a:rPr>
                                    <m:t># </m:t>
                                  </m:r>
                                  <m:r>
                                    <a:rPr lang="en-US" i="1">
                                      <a:latin typeface="Cambria Math"/>
                                    </a:rPr>
                                    <m:t>𝑜𝑓</m:t>
                                  </m:r>
                                  <m:r>
                                    <a:rPr lang="en-US" i="1">
                                      <a:latin typeface="Cambria Math"/>
                                    </a:rPr>
                                    <m:t> </m:t>
                                  </m:r>
                                  <m:r>
                                    <a:rPr lang="en-US" i="1">
                                      <a:latin typeface="Cambria Math"/>
                                    </a:rPr>
                                    <m:t>𝑝𝑜𝑖𝑛𝑡𝑠</m:t>
                                  </m:r>
                                  <m:r>
                                    <a:rPr lang="en-US" i="1">
                                      <a:latin typeface="Cambria Math"/>
                                    </a:rPr>
                                    <m:t> </m:t>
                                  </m:r>
                                  <m:r>
                                    <a:rPr lang="en-US" i="1">
                                      <a:latin typeface="Cambria Math"/>
                                    </a:rPr>
                                    <m:t>𝑤𝑖𝑡h𝑖𝑛</m:t>
                                  </m:r>
                                  <m:r>
                                    <a:rPr lang="en-US" i="1">
                                      <a:latin typeface="Cambria Math"/>
                                    </a:rPr>
                                    <m:t> </m:t>
                                  </m:r>
                                  <m:r>
                                    <a:rPr lang="en-US" i="1">
                                      <a:latin typeface="Cambria Math"/>
                                    </a:rPr>
                                    <m:t>𝑐𝑖𝑟𝑐𝑙𝑒</m:t>
                                  </m:r>
                                  <m:r>
                                    <a:rPr lang="en-US" i="1">
                                      <a:latin typeface="Cambria Math"/>
                                    </a:rPr>
                                    <m:t> </m:t>
                                  </m:r>
                                  <m:r>
                                    <a:rPr lang="en-US" i="1">
                                      <a:latin typeface="Cambria Math"/>
                                    </a:rPr>
                                    <m:t>𝑜𝑓</m:t>
                                  </m:r>
                                  <m:r>
                                    <a:rPr lang="en-US" i="1">
                                      <a:latin typeface="Cambria Math"/>
                                    </a:rPr>
                                    <m:t> </m:t>
                                  </m:r>
                                  <m:r>
                                    <a:rPr lang="en-US" i="1">
                                      <a:latin typeface="Cambria Math"/>
                                    </a:rPr>
                                    <m:t>𝑟𝑎𝑑𝑖𝑢𝑠</m:t>
                                  </m:r>
                                  <m:r>
                                    <a:rPr lang="en-US" i="1">
                                      <a:latin typeface="Cambria Math"/>
                                    </a:rPr>
                                    <m:t> </m:t>
                                  </m:r>
                                  <m:r>
                                    <a:rPr lang="en-US" i="1">
                                      <a:latin typeface="Cambria Math"/>
                                    </a:rPr>
                                    <m:t>𝑑</m:t>
                                  </m:r>
                                  <m:r>
                                    <a:rPr lang="en-US" i="1">
                                      <a:latin typeface="Cambria Math"/>
                                    </a:rPr>
                                    <m:t> (</m:t>
                                  </m:r>
                                  <m:r>
                                    <a:rPr lang="en-US" i="1">
                                      <a:latin typeface="Cambria Math"/>
                                    </a:rPr>
                                    <m:t>𝑒𝑥𝑐𝑙𝑢𝑑𝑖𝑛𝑔</m:t>
                                  </m:r>
                                  <m:r>
                                    <a:rPr lang="en-US" i="1">
                                      <a:latin typeface="Cambria Math"/>
                                    </a:rPr>
                                    <m:t> </m:t>
                                  </m:r>
                                  <m:r>
                                    <a:rPr lang="en-US" i="1">
                                      <a:latin typeface="Cambria Math"/>
                                    </a:rPr>
                                    <m:t>𝑝𝑜𝑖𝑛𝑡</m:t>
                                  </m:r>
                                  <m:r>
                                    <a:rPr lang="en-US" i="1">
                                      <a:latin typeface="Cambria Math"/>
                                    </a:rPr>
                                    <m:t> </m:t>
                                  </m:r>
                                  <m:r>
                                    <a:rPr lang="en-US" i="1">
                                      <a:latin typeface="Cambria Math"/>
                                    </a:rPr>
                                    <m:t>𝑎𝑡</m:t>
                                  </m:r>
                                  <m:r>
                                    <a:rPr lang="en-US" i="1">
                                      <a:latin typeface="Cambria Math"/>
                                    </a:rPr>
                                    <m:t> </m:t>
                                  </m:r>
                                  <m:r>
                                    <a:rPr lang="en-US" i="1">
                                      <a:latin typeface="Cambria Math"/>
                                    </a:rPr>
                                    <m:t>𝑐𝑒𝑛𝑡𝑒𝑟</m:t>
                                  </m:r>
                                  <m:r>
                                    <a:rPr lang="en-US" i="1">
                                      <a:latin typeface="Cambria Math"/>
                                    </a:rPr>
                                    <m:t> </m:t>
                                  </m:r>
                                  <m:r>
                                    <a:rPr lang="en-US" i="1">
                                      <a:latin typeface="Cambria Math"/>
                                    </a:rPr>
                                    <m:t>𝑜𝑓</m:t>
                                  </m:r>
                                  <m:r>
                                    <a:rPr lang="en-US" i="1">
                                      <a:latin typeface="Cambria Math"/>
                                    </a:rPr>
                                    <m:t> </m:t>
                                  </m:r>
                                  <m:r>
                                    <a:rPr lang="en-US" i="1">
                                      <a:latin typeface="Cambria Math"/>
                                    </a:rPr>
                                    <m:t>𝑐𝑖𝑟𝑐𝑙𝑒</m:t>
                                  </m:r>
                                  <m:r>
                                    <a:rPr lang="en-US" i="1">
                                      <a:latin typeface="Cambria Math"/>
                                    </a:rPr>
                                    <m:t>)</m:t>
                                  </m:r>
                                </m:num>
                                <m:den>
                                  <m:r>
                                    <a:rPr lang="en-US" i="1">
                                      <a:latin typeface="Cambria Math"/>
                                      <a:ea typeface="Cambria Math"/>
                                    </a:rPr>
                                    <m:t> </m:t>
                                  </m:r>
                                  <m:r>
                                    <a:rPr lang="en-US" i="1">
                                      <a:latin typeface="Cambria Math"/>
                                    </a:rPr>
                                    <m:t>(</m:t>
                                  </m:r>
                                  <m:r>
                                    <a:rPr lang="en-US" i="1">
                                      <a:latin typeface="Cambria Math"/>
                                    </a:rPr>
                                    <m:t>𝑛</m:t>
                                  </m:r>
                                  <m:r>
                                    <a:rPr lang="en-US" i="1">
                                      <a:latin typeface="Cambria Math"/>
                                    </a:rPr>
                                    <m:t>−1)</m:t>
                                  </m:r>
                                </m:den>
                              </m:f>
                            </m:num>
                            <m:den>
                              <m:r>
                                <a:rPr lang="en-US" b="0" i="1" smtClean="0">
                                  <a:latin typeface="Cambria Math"/>
                                  <a:ea typeface="Cambria Math"/>
                                </a:rPr>
                                <m:t>𝑛</m:t>
                              </m:r>
                              <m:r>
                                <a:rPr lang="en-US" b="0" i="1" smtClean="0">
                                  <a:latin typeface="Cambria Math"/>
                                  <a:ea typeface="Cambria Math"/>
                                </a:rPr>
                                <m:t>/</m:t>
                              </m:r>
                              <m:r>
                                <a:rPr lang="en-US" b="0" i="1" smtClean="0">
                                  <a:latin typeface="Cambria Math"/>
                                  <a:ea typeface="Cambria Math"/>
                                </a:rPr>
                                <m:t>𝑎</m:t>
                              </m:r>
                            </m:den>
                          </m:f>
                          <m:r>
                            <a:rPr lang="en-US" i="1">
                              <a:latin typeface="Cambria Math"/>
                              <a:ea typeface="Cambria Math"/>
                            </a:rPr>
                            <m:t>∙</m:t>
                          </m:r>
                          <m:f>
                            <m:fPr>
                              <m:ctrlPr>
                                <a:rPr lang="en-US" i="1">
                                  <a:latin typeface="Cambria Math" panose="02040503050406030204" pitchFamily="18" charset="0"/>
                                </a:rPr>
                              </m:ctrlPr>
                            </m:fPr>
                            <m:num>
                              <m:r>
                                <a:rPr lang="en-US" i="1">
                                  <a:latin typeface="Cambria Math"/>
                                </a:rPr>
                                <m:t>1</m:t>
                              </m:r>
                            </m:num>
                            <m:den>
                              <m:r>
                                <a:rPr lang="en-US" i="1">
                                  <a:latin typeface="Cambria Math"/>
                                  <a:ea typeface="Cambria Math"/>
                                </a:rPr>
                                <m:t>𝜋</m:t>
                              </m:r>
                            </m:den>
                          </m:f>
                        </m:e>
                      </m:rad>
                      <m:r>
                        <a:rPr lang="en-US" i="1">
                          <a:latin typeface="Cambria Math"/>
                        </a:rPr>
                        <m:t> = </m:t>
                      </m:r>
                    </m:oMath>
                  </m:oMathPara>
                </a14:m>
                <a:endParaRPr lang="en-US" dirty="0" smtClean="0"/>
              </a:p>
              <a:p>
                <a:pPr/>
                <a14:m>
                  <m:oMathPara xmlns:m="http://schemas.openxmlformats.org/officeDocument/2006/math">
                    <m:oMathParaPr>
                      <m:jc m:val="centerGroup"/>
                    </m:oMathParaPr>
                    <m:oMath xmlns:m="http://schemas.openxmlformats.org/officeDocument/2006/math">
                      <m:r>
                        <a:rPr lang="en-US" i="1">
                          <a:latin typeface="Cambria Math"/>
                        </a:rPr>
                        <m:t>=</m:t>
                      </m:r>
                      <m:rad>
                        <m:radPr>
                          <m:degHide m:val="on"/>
                          <m:ctrlPr>
                            <a:rPr lang="en-US"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𝑀𝑒𝑎𝑛</m:t>
                              </m:r>
                              <m:r>
                                <a:rPr lang="en-US" i="1">
                                  <a:latin typeface="Cambria Math"/>
                                </a:rPr>
                                <m:t> </m:t>
                              </m:r>
                              <m:r>
                                <a:rPr lang="en-US" i="1">
                                  <a:latin typeface="Cambria Math"/>
                                </a:rPr>
                                <m:t>𝑝𝑡</m:t>
                              </m:r>
                              <m:r>
                                <a:rPr lang="en-US" i="1">
                                  <a:latin typeface="Cambria Math"/>
                                </a:rPr>
                                <m:t> </m:t>
                              </m:r>
                              <m:r>
                                <a:rPr lang="en-US" i="1">
                                  <a:latin typeface="Cambria Math"/>
                                </a:rPr>
                                <m:t>𝑑𝑒𝑛𝑠𝑖𝑡𝑦</m:t>
                              </m:r>
                              <m:r>
                                <a:rPr lang="en-US" i="1">
                                  <a:latin typeface="Cambria Math"/>
                                </a:rPr>
                                <m:t> </m:t>
                              </m:r>
                              <m:r>
                                <a:rPr lang="en-US" i="1">
                                  <a:latin typeface="Cambria Math"/>
                                </a:rPr>
                                <m:t>𝑎𝑡</m:t>
                              </m:r>
                              <m:r>
                                <a:rPr lang="en-US" i="1">
                                  <a:latin typeface="Cambria Math"/>
                                </a:rPr>
                                <m:t> </m:t>
                              </m:r>
                              <m:r>
                                <a:rPr lang="en-US" i="1">
                                  <a:latin typeface="Cambria Math"/>
                                </a:rPr>
                                <m:t>𝑒𝑎𝑐h</m:t>
                              </m:r>
                              <m:r>
                                <a:rPr lang="en-US" i="1">
                                  <a:latin typeface="Cambria Math"/>
                                </a:rPr>
                                <m:t> </m:t>
                              </m:r>
                              <m:r>
                                <a:rPr lang="en-US" i="1">
                                  <a:latin typeface="Cambria Math"/>
                                </a:rPr>
                                <m:t>𝑟𝑎𝑑𝑖𝑢𝑠</m:t>
                              </m:r>
                              <m:r>
                                <a:rPr lang="en-US" i="1">
                                  <a:latin typeface="Cambria Math"/>
                                </a:rPr>
                                <m:t> </m:t>
                              </m:r>
                              <m:r>
                                <a:rPr lang="en-US" b="1" i="1">
                                  <a:latin typeface="Cambria Math"/>
                                </a:rPr>
                                <m:t>𝒅</m:t>
                              </m:r>
                            </m:num>
                            <m:den>
                              <m:r>
                                <a:rPr lang="en-US" i="1">
                                  <a:latin typeface="Cambria Math"/>
                                </a:rPr>
                                <m:t>𝑀𝑒𝑎𝑛</m:t>
                              </m:r>
                              <m:r>
                                <a:rPr lang="en-US" i="1">
                                  <a:latin typeface="Cambria Math"/>
                                </a:rPr>
                                <m:t> </m:t>
                              </m:r>
                              <m:r>
                                <a:rPr lang="en-US" i="1">
                                  <a:latin typeface="Cambria Math"/>
                                </a:rPr>
                                <m:t>𝑝𝑡</m:t>
                              </m:r>
                              <m:r>
                                <a:rPr lang="en-US" i="1">
                                  <a:latin typeface="Cambria Math"/>
                                </a:rPr>
                                <m:t> </m:t>
                              </m:r>
                              <m:r>
                                <a:rPr lang="en-US" i="1">
                                  <a:latin typeface="Cambria Math"/>
                                </a:rPr>
                                <m:t>𝑑𝑒𝑛𝑠𝑖𝑡𝑦</m:t>
                              </m:r>
                              <m:r>
                                <a:rPr lang="en-US" i="1">
                                  <a:latin typeface="Cambria Math"/>
                                </a:rPr>
                                <m:t> </m:t>
                              </m:r>
                              <m:r>
                                <a:rPr lang="en-US" i="1">
                                  <a:latin typeface="Cambria Math"/>
                                </a:rPr>
                                <m:t>𝑖𝑛</m:t>
                              </m:r>
                              <m:r>
                                <a:rPr lang="en-US" i="1">
                                  <a:latin typeface="Cambria Math"/>
                                </a:rPr>
                                <m:t> </m:t>
                              </m:r>
                              <m:r>
                                <a:rPr lang="en-US" i="1">
                                  <a:latin typeface="Cambria Math"/>
                                </a:rPr>
                                <m:t>𝑒𝑛𝑡𝑖𝑟𝑒</m:t>
                              </m:r>
                              <m:r>
                                <a:rPr lang="en-US" i="1">
                                  <a:latin typeface="Cambria Math"/>
                                </a:rPr>
                                <m:t> </m:t>
                              </m:r>
                              <m:r>
                                <a:rPr lang="en-US" i="1">
                                  <a:latin typeface="Cambria Math"/>
                                </a:rPr>
                                <m:t>𝑎𝑟𝑒𝑎</m:t>
                              </m:r>
                              <m:r>
                                <a:rPr lang="en-US" i="1">
                                  <a:latin typeface="Cambria Math"/>
                                </a:rPr>
                                <m:t> </m:t>
                              </m:r>
                              <m:r>
                                <a:rPr lang="en-US" b="1" i="1">
                                  <a:latin typeface="Cambria Math"/>
                                </a:rPr>
                                <m:t>𝒂</m:t>
                              </m:r>
                            </m:den>
                          </m:f>
                          <m:r>
                            <a:rPr lang="en-US" i="1">
                              <a:latin typeface="Cambria Math"/>
                              <a:ea typeface="Cambria Math"/>
                            </a:rPr>
                            <m:t>∙</m:t>
                          </m:r>
                          <m:f>
                            <m:fPr>
                              <m:ctrlPr>
                                <a:rPr lang="en-US" i="1">
                                  <a:latin typeface="Cambria Math" panose="02040503050406030204" pitchFamily="18" charset="0"/>
                                </a:rPr>
                              </m:ctrlPr>
                            </m:fPr>
                            <m:num>
                              <m:r>
                                <a:rPr lang="en-US" i="1">
                                  <a:latin typeface="Cambria Math"/>
                                </a:rPr>
                                <m:t>1</m:t>
                              </m:r>
                            </m:num>
                            <m:den>
                              <m:r>
                                <a:rPr lang="en-US" i="1">
                                  <a:latin typeface="Cambria Math"/>
                                  <a:ea typeface="Cambria Math"/>
                                </a:rPr>
                                <m:t>𝜋</m:t>
                              </m:r>
                            </m:den>
                          </m:f>
                        </m:e>
                      </m:rad>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i="1">
                                  <a:latin typeface="Cambria Math"/>
                                </a:rPr>
                                <m:t>𝐾</m:t>
                              </m:r>
                              <m:d>
                                <m:dPr>
                                  <m:ctrlPr>
                                    <a:rPr lang="en-US" i="1">
                                      <a:latin typeface="Cambria Math" panose="02040503050406030204" pitchFamily="18" charset="0"/>
                                    </a:rPr>
                                  </m:ctrlPr>
                                </m:dPr>
                                <m:e>
                                  <m:r>
                                    <a:rPr lang="en-US" i="1">
                                      <a:latin typeface="Cambria Math"/>
                                    </a:rPr>
                                    <m:t>𝑑</m:t>
                                  </m:r>
                                </m:e>
                              </m:d>
                            </m:num>
                            <m:den>
                              <m:r>
                                <a:rPr lang="en-US" b="0" i="1" smtClean="0">
                                  <a:latin typeface="Cambria Math"/>
                                  <a:ea typeface="Cambria Math"/>
                                </a:rPr>
                                <m:t>𝜋</m:t>
                              </m:r>
                            </m:den>
                          </m:f>
                        </m:e>
                      </m:rad>
                      <m:r>
                        <a:rPr lang="en-US" b="0" i="1" smtClean="0">
                          <a:latin typeface="Cambria Math"/>
                        </a:rPr>
                        <m:t>.  </m:t>
                      </m:r>
                    </m:oMath>
                  </m:oMathPara>
                </a14:m>
                <a:endParaRPr lang="en-US" b="0" i="1" dirty="0" smtClean="0">
                  <a:latin typeface="Cambria Math"/>
                </a:endParaRPr>
              </a:p>
              <a:p>
                <a:endParaRPr lang="en-US" b="0" i="1" dirty="0" smtClean="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𝑈𝑛𝑑𝑒𝑟</m:t>
                      </m:r>
                      <m:r>
                        <a:rPr lang="en-US" b="0" i="1" smtClean="0">
                          <a:latin typeface="Cambria Math"/>
                        </a:rPr>
                        <m:t> </m:t>
                      </m:r>
                      <m:r>
                        <a:rPr lang="en-US" b="0" i="1" smtClean="0">
                          <a:latin typeface="Cambria Math"/>
                        </a:rPr>
                        <m:t>𝐶𝑆𝑅</m:t>
                      </m:r>
                      <m:r>
                        <a:rPr lang="en-US" b="0" i="1" smtClean="0">
                          <a:latin typeface="Cambria Math"/>
                        </a:rPr>
                        <m:t>,  </m:t>
                      </m:r>
                      <m:r>
                        <a:rPr lang="en-US" b="0" i="1" smtClean="0">
                          <a:latin typeface="Cambria Math"/>
                        </a:rPr>
                        <m:t>𝐿</m:t>
                      </m:r>
                      <m:r>
                        <a:rPr lang="en-US" b="0" i="1" smtClean="0">
                          <a:latin typeface="Cambria Math"/>
                        </a:rPr>
                        <m:t>(</m:t>
                      </m:r>
                      <m:r>
                        <a:rPr lang="en-US" b="0" i="1" smtClean="0">
                          <a:latin typeface="Cambria Math"/>
                        </a:rPr>
                        <m:t>𝑑</m:t>
                      </m:r>
                      <m:r>
                        <a:rPr lang="en-US" b="0" i="1" smtClean="0">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ea typeface="Cambria Math"/>
                                    </a:rPr>
                                  </m:ctrlPr>
                                </m:sSupPr>
                                <m:e>
                                  <m:r>
                                    <a:rPr lang="en-US" i="1">
                                      <a:latin typeface="Cambria Math"/>
                                      <a:ea typeface="Cambria Math"/>
                                    </a:rPr>
                                    <m:t>𝜋</m:t>
                                  </m:r>
                                  <m:r>
                                    <a:rPr lang="en-US" i="1">
                                      <a:latin typeface="Cambria Math"/>
                                      <a:ea typeface="Cambria Math"/>
                                    </a:rPr>
                                    <m:t>𝑑</m:t>
                                  </m:r>
                                </m:e>
                                <m:sup>
                                  <m:r>
                                    <a:rPr lang="en-US" i="1">
                                      <a:latin typeface="Cambria Math"/>
                                      <a:ea typeface="Cambria Math"/>
                                    </a:rPr>
                                    <m:t>2</m:t>
                                  </m:r>
                                </m:sup>
                              </m:sSup>
                            </m:num>
                            <m:den>
                              <m:r>
                                <m:rPr>
                                  <m:sty m:val="p"/>
                                </m:rPr>
                                <a:rPr lang="el-GR">
                                  <a:latin typeface="Cambria Math"/>
                                </a:rPr>
                                <m:t>π</m:t>
                              </m:r>
                            </m:den>
                          </m:f>
                        </m:e>
                      </m:rad>
                      <m:r>
                        <a:rPr lang="en-US" b="0" i="1" smtClean="0">
                          <a:latin typeface="Cambria Math"/>
                        </a:rPr>
                        <m:t>=</m:t>
                      </m:r>
                      <m:r>
                        <a:rPr lang="en-US" b="0" i="1" smtClean="0">
                          <a:latin typeface="Cambria Math"/>
                        </a:rPr>
                        <m:t>𝑑</m:t>
                      </m:r>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1371600"/>
                <a:ext cx="9144000" cy="5457584"/>
              </a:xfrm>
              <a:prstGeom prst="rect">
                <a:avLst/>
              </a:prstGeom>
              <a:blipFill rotWithShape="1">
                <a:blip r:embed="rId3" cstate="print"/>
                <a:stretch>
                  <a:fillRect l="-533"/>
                </a:stretch>
              </a:blipFill>
            </p:spPr>
            <p:txBody>
              <a:bodyPr/>
              <a:lstStyle/>
              <a:p>
                <a:r>
                  <a:rPr lang="en-US">
                    <a:noFill/>
                  </a:rPr>
                  <a:t> </a:t>
                </a:r>
              </a:p>
            </p:txBody>
          </p:sp>
        </mc:Fallback>
      </mc:AlternateContent>
      <p:sp>
        <p:nvSpPr>
          <p:cNvPr id="9" name="Rectangle 8"/>
          <p:cNvSpPr/>
          <p:nvPr/>
        </p:nvSpPr>
        <p:spPr>
          <a:xfrm>
            <a:off x="6324600" y="4343400"/>
            <a:ext cx="838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19400" y="5486400"/>
            <a:ext cx="3505200" cy="830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553200" y="5602069"/>
            <a:ext cx="2438400" cy="646331"/>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L(d) &gt; d: Clustering</a:t>
            </a:r>
          </a:p>
          <a:p>
            <a:r>
              <a:rPr lang="en-US" i="1" dirty="0" smtClean="0">
                <a:latin typeface="Times New Roman" panose="02020603050405020304" pitchFamily="18" charset="0"/>
                <a:cs typeface="Times New Roman" panose="02020603050405020304" pitchFamily="18" charset="0"/>
              </a:rPr>
              <a:t>L(d) &lt; d: Dispersion</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1549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7"/>
            <a:ext cx="9144000" cy="910883"/>
          </a:xfrm>
        </p:spPr>
        <p:txBody>
          <a:bodyPr>
            <a:normAutofit fontScale="90000"/>
          </a:bodyPr>
          <a:lstStyle/>
          <a:p>
            <a:r>
              <a:rPr lang="en-US" b="1" dirty="0" smtClean="0"/>
              <a:t>Let’s Plot L(d) Against Distance </a:t>
            </a:r>
            <a:r>
              <a:rPr lang="en-US" b="1" i="1" dirty="0" smtClean="0"/>
              <a:t>d </a:t>
            </a:r>
            <a:r>
              <a:rPr lang="en-US" b="1" dirty="0" smtClean="0"/>
              <a:t>in ArcGIS</a:t>
            </a:r>
            <a:endParaRPr lang="en-US" b="1" i="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990599"/>
            <a:ext cx="4057650" cy="5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4800" y="2145268"/>
            <a:ext cx="3048000" cy="369332"/>
          </a:xfrm>
          <a:prstGeom prst="rect">
            <a:avLst/>
          </a:prstGeom>
          <a:noFill/>
        </p:spPr>
        <p:txBody>
          <a:bodyPr wrap="square" rtlCol="0">
            <a:spAutoFit/>
          </a:bodyPr>
          <a:lstStyle/>
          <a:p>
            <a:r>
              <a:rPr lang="en-US" b="1" i="1" dirty="0" smtClean="0">
                <a:solidFill>
                  <a:srgbClr val="FF0000"/>
                </a:solidFill>
              </a:rPr>
              <a:t>Point Pattern in Question</a:t>
            </a:r>
            <a:endParaRPr lang="en-US" b="1" i="1" dirty="0">
              <a:solidFill>
                <a:srgbClr val="FF0000"/>
              </a:solidFill>
            </a:endParaRPr>
          </a:p>
        </p:txBody>
      </p:sp>
      <p:sp>
        <p:nvSpPr>
          <p:cNvPr id="8" name="TextBox 7"/>
          <p:cNvSpPr txBox="1"/>
          <p:nvPr/>
        </p:nvSpPr>
        <p:spPr>
          <a:xfrm>
            <a:off x="4152900" y="1828800"/>
            <a:ext cx="1181100" cy="369332"/>
          </a:xfrm>
          <a:prstGeom prst="rect">
            <a:avLst/>
          </a:prstGeom>
          <a:noFill/>
        </p:spPr>
        <p:txBody>
          <a:bodyPr wrap="square" rtlCol="0">
            <a:spAutoFit/>
          </a:bodyPr>
          <a:lstStyle/>
          <a:p>
            <a:r>
              <a:rPr lang="en-US" b="1" i="1" dirty="0" smtClean="0"/>
              <a:t>   L(d)=d</a:t>
            </a:r>
            <a:endParaRPr lang="en-US" b="1" i="1" dirty="0"/>
          </a:p>
        </p:txBody>
      </p:sp>
      <p:sp>
        <p:nvSpPr>
          <p:cNvPr id="9" name="TextBox 8"/>
          <p:cNvSpPr txBox="1"/>
          <p:nvPr/>
        </p:nvSpPr>
        <p:spPr>
          <a:xfrm>
            <a:off x="8610600" y="4634164"/>
            <a:ext cx="381000" cy="369332"/>
          </a:xfrm>
          <a:prstGeom prst="rect">
            <a:avLst/>
          </a:prstGeom>
          <a:noFill/>
        </p:spPr>
        <p:txBody>
          <a:bodyPr wrap="square" rtlCol="0">
            <a:spAutoFit/>
          </a:bodyPr>
          <a:lstStyle/>
          <a:p>
            <a:r>
              <a:rPr lang="en-US" b="1" i="1" dirty="0" smtClean="0"/>
              <a:t>d</a:t>
            </a:r>
            <a:endParaRPr lang="en-US" b="1" i="1" dirty="0"/>
          </a:p>
        </p:txBody>
      </p:sp>
      <p:cxnSp>
        <p:nvCxnSpPr>
          <p:cNvPr id="11" name="Straight Arrow Connector 10"/>
          <p:cNvCxnSpPr/>
          <p:nvPr/>
        </p:nvCxnSpPr>
        <p:spPr>
          <a:xfrm>
            <a:off x="3581400" y="3574382"/>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33800" y="2895600"/>
            <a:ext cx="1066800" cy="646331"/>
          </a:xfrm>
          <a:prstGeom prst="rect">
            <a:avLst/>
          </a:prstGeom>
          <a:noFill/>
        </p:spPr>
        <p:txBody>
          <a:bodyPr wrap="square" rtlCol="0">
            <a:spAutoFit/>
          </a:bodyPr>
          <a:lstStyle/>
          <a:p>
            <a:r>
              <a:rPr lang="en-US" b="1" i="1" dirty="0" smtClean="0">
                <a:solidFill>
                  <a:srgbClr val="FF0000"/>
                </a:solidFill>
              </a:rPr>
              <a:t>ArcGIS Output</a:t>
            </a:r>
            <a:endParaRPr lang="en-US" b="1" i="1" dirty="0">
              <a:solidFill>
                <a:srgbClr val="FF0000"/>
              </a:solidFill>
            </a:endParaRPr>
          </a:p>
        </p:txBody>
      </p:sp>
      <p:sp>
        <p:nvSpPr>
          <p:cNvPr id="13" name="TextBox 12"/>
          <p:cNvSpPr txBox="1"/>
          <p:nvPr/>
        </p:nvSpPr>
        <p:spPr>
          <a:xfrm>
            <a:off x="76200" y="4876800"/>
            <a:ext cx="3810000" cy="2031325"/>
          </a:xfrm>
          <a:prstGeom prst="rect">
            <a:avLst/>
          </a:prstGeom>
          <a:noFill/>
        </p:spPr>
        <p:txBody>
          <a:bodyPr wrap="square" rtlCol="0">
            <a:spAutoFit/>
          </a:bodyPr>
          <a:lstStyle/>
          <a:p>
            <a:r>
              <a:rPr lang="en-US" b="1" i="1" dirty="0" smtClean="0">
                <a:solidFill>
                  <a:srgbClr val="FF0000"/>
                </a:solidFill>
              </a:rPr>
              <a:t>If K(d) or L(d) is thought of as the # of points in a circle of radius d (controlling for overall point density in the study area), then a higher than expected number of points means clustering, and lower than expected number of points means dispersion.</a:t>
            </a:r>
            <a:endParaRPr lang="en-US" b="1" i="1" dirty="0">
              <a:solidFill>
                <a:srgbClr val="FF0000"/>
              </a:solidFill>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635188"/>
            <a:ext cx="3448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71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84" y="1660105"/>
            <a:ext cx="9120116" cy="481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t>In ArcGIS</a:t>
            </a:r>
            <a:endParaRPr lang="en-US" b="1" dirty="0"/>
          </a:p>
        </p:txBody>
      </p:sp>
      <p:sp>
        <p:nvSpPr>
          <p:cNvPr id="3" name="TextBox 2"/>
          <p:cNvSpPr txBox="1"/>
          <p:nvPr/>
        </p:nvSpPr>
        <p:spPr>
          <a:xfrm>
            <a:off x="6839234" y="2057400"/>
            <a:ext cx="1524000" cy="923330"/>
          </a:xfrm>
          <a:prstGeom prst="rect">
            <a:avLst/>
          </a:prstGeom>
          <a:noFill/>
        </p:spPr>
        <p:txBody>
          <a:bodyPr wrap="square" rtlCol="0">
            <a:spAutoFit/>
          </a:bodyPr>
          <a:lstStyle/>
          <a:p>
            <a:r>
              <a:rPr lang="en-US" b="1" i="1" dirty="0" smtClean="0">
                <a:solidFill>
                  <a:srgbClr val="FF0000"/>
                </a:solidFill>
              </a:rPr>
              <a:t>This is the </a:t>
            </a:r>
          </a:p>
          <a:p>
            <a:r>
              <a:rPr lang="en-US" b="1" i="1" dirty="0" smtClean="0">
                <a:solidFill>
                  <a:srgbClr val="FF0000"/>
                </a:solidFill>
              </a:rPr>
              <a:t>point pattern </a:t>
            </a:r>
          </a:p>
          <a:p>
            <a:r>
              <a:rPr lang="en-US" b="1" i="1" dirty="0" smtClean="0">
                <a:solidFill>
                  <a:srgbClr val="FF0000"/>
                </a:solidFill>
              </a:rPr>
              <a:t>in question</a:t>
            </a:r>
            <a:endParaRPr lang="en-US" b="1" i="1" dirty="0">
              <a:solidFill>
                <a:srgbClr val="FF0000"/>
              </a:solidFill>
            </a:endParaRPr>
          </a:p>
        </p:txBody>
      </p:sp>
      <p:cxnSp>
        <p:nvCxnSpPr>
          <p:cNvPr id="5" name="Straight Arrow Connector 4"/>
          <p:cNvCxnSpPr/>
          <p:nvPr/>
        </p:nvCxnSpPr>
        <p:spPr>
          <a:xfrm>
            <a:off x="7543800" y="3014723"/>
            <a:ext cx="0" cy="966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0215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smtClean="0"/>
              <a:t>Select These Settings</a:t>
            </a:r>
            <a:endParaRPr lang="en-US" b="1"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954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8780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t>ArcGIS Output</a:t>
            </a:r>
            <a:endParaRPr lang="en-US" b="1" dirty="0"/>
          </a:p>
        </p:txBody>
      </p:sp>
      <p:grpSp>
        <p:nvGrpSpPr>
          <p:cNvPr id="7" name="Group 6"/>
          <p:cNvGrpSpPr/>
          <p:nvPr/>
        </p:nvGrpSpPr>
        <p:grpSpPr>
          <a:xfrm>
            <a:off x="61415" y="1295400"/>
            <a:ext cx="9082585" cy="5435613"/>
            <a:chOff x="61415" y="1422386"/>
            <a:chExt cx="9082585" cy="5435613"/>
          </a:xfrm>
        </p:grpSpPr>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15" y="1422386"/>
              <a:ext cx="9082585" cy="54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2684537"/>
              <a:ext cx="2743200" cy="1015663"/>
            </a:xfrm>
            <a:prstGeom prst="rect">
              <a:avLst/>
            </a:prstGeom>
            <a:noFill/>
          </p:spPr>
          <p:txBody>
            <a:bodyPr wrap="square" rtlCol="0">
              <a:spAutoFit/>
            </a:bodyPr>
            <a:lstStyle/>
            <a:p>
              <a:r>
                <a:rPr lang="en-US" sz="2000" b="1" i="1" dirty="0" smtClean="0">
                  <a:solidFill>
                    <a:srgbClr val="FF0000"/>
                  </a:solidFill>
                </a:rPr>
                <a:t>Drag table from Results Window to Table of Contents and open it</a:t>
              </a:r>
              <a:endParaRPr lang="en-US" sz="2000" b="1" i="1" dirty="0">
                <a:solidFill>
                  <a:srgbClr val="FF0000"/>
                </a:solidFill>
              </a:endParaRPr>
            </a:p>
          </p:txBody>
        </p:sp>
        <p:sp>
          <p:nvSpPr>
            <p:cNvPr id="5" name="Curved Left Arrow 4"/>
            <p:cNvSpPr/>
            <p:nvPr/>
          </p:nvSpPr>
          <p:spPr>
            <a:xfrm>
              <a:off x="2667000" y="2209800"/>
              <a:ext cx="685800" cy="19303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062064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97507"/>
                <a:ext cx="9144000" cy="5760493"/>
              </a:xfrm>
            </p:spPr>
            <p:txBody>
              <a:bodyPr>
                <a:normAutofit/>
              </a:bodyPr>
              <a:lstStyle/>
              <a:p>
                <a:r>
                  <a:rPr lang="en-US" sz="2400" i="1" dirty="0" err="1" smtClean="0"/>
                  <a:t>ExpectedK</a:t>
                </a:r>
                <a:r>
                  <a:rPr lang="en-US" sz="2400" dirty="0" smtClean="0"/>
                  <a:t> is really the value of the L(d) </a:t>
                </a:r>
                <a:r>
                  <a:rPr lang="en-US" sz="2400" b="1" dirty="0" smtClean="0"/>
                  <a:t>[and NOT K(d)]</a:t>
                </a:r>
                <a:r>
                  <a:rPr lang="en-US" sz="2400" dirty="0" smtClean="0"/>
                  <a:t> function we’d expect under CSR. </a:t>
                </a:r>
              </a:p>
              <a:p>
                <a:pPr lvl="1"/>
                <a:r>
                  <a:rPr lang="en-US" sz="2000" dirty="0" smtClean="0"/>
                  <a:t>Recall: Under CSR, L(d) = d using the ArcGIS definition</a:t>
                </a:r>
              </a:p>
              <a:p>
                <a:r>
                  <a:rPr lang="en-US" sz="2400" i="1" dirty="0" err="1" smtClean="0"/>
                  <a:t>ObservedK</a:t>
                </a:r>
                <a:r>
                  <a:rPr lang="en-US" sz="2400" dirty="0" smtClean="0"/>
                  <a:t> is the value of the L(d) function that we observe from our data</a:t>
                </a:r>
              </a:p>
              <a:p>
                <a:pPr lvl="1"/>
                <a:r>
                  <a:rPr lang="en-US" sz="2000" dirty="0" smtClean="0"/>
                  <a:t>Recall: Observed L(d) computed as </a:t>
                </a:r>
                <a14:m>
                  <m:oMath xmlns:m="http://schemas.openxmlformats.org/officeDocument/2006/math">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𝑀𝑒𝑎𝑛</m:t>
                            </m:r>
                            <m:r>
                              <a:rPr lang="en-US" sz="2000" i="1">
                                <a:latin typeface="Cambria Math"/>
                              </a:rPr>
                              <m:t> </m:t>
                            </m:r>
                            <m:r>
                              <a:rPr lang="en-US" sz="2000" i="1">
                                <a:latin typeface="Cambria Math"/>
                              </a:rPr>
                              <m:t>𝑝𝑡</m:t>
                            </m:r>
                            <m:r>
                              <a:rPr lang="en-US" sz="2000" i="1">
                                <a:latin typeface="Cambria Math"/>
                              </a:rPr>
                              <m:t> </m:t>
                            </m:r>
                            <m:r>
                              <a:rPr lang="en-US" sz="2000" i="1">
                                <a:latin typeface="Cambria Math"/>
                              </a:rPr>
                              <m:t>𝑑𝑒𝑛𝑠𝑖𝑡𝑦</m:t>
                            </m:r>
                            <m:r>
                              <a:rPr lang="en-US" sz="2000" i="1">
                                <a:latin typeface="Cambria Math"/>
                              </a:rPr>
                              <m:t> </m:t>
                            </m:r>
                            <m:r>
                              <a:rPr lang="en-US" sz="2000" i="1">
                                <a:latin typeface="Cambria Math"/>
                              </a:rPr>
                              <m:t>𝑎𝑡</m:t>
                            </m:r>
                            <m:r>
                              <a:rPr lang="en-US" sz="2000" i="1">
                                <a:latin typeface="Cambria Math"/>
                              </a:rPr>
                              <m:t> </m:t>
                            </m:r>
                            <m:r>
                              <a:rPr lang="en-US" sz="2000" i="1">
                                <a:latin typeface="Cambria Math"/>
                              </a:rPr>
                              <m:t>𝑒𝑎𝑐h</m:t>
                            </m:r>
                            <m:r>
                              <a:rPr lang="en-US" sz="2000" i="1">
                                <a:latin typeface="Cambria Math"/>
                              </a:rPr>
                              <m:t> </m:t>
                            </m:r>
                            <m:r>
                              <a:rPr lang="en-US" sz="2000" i="1">
                                <a:latin typeface="Cambria Math"/>
                              </a:rPr>
                              <m:t>𝑟𝑎𝑑𝑖𝑢𝑠</m:t>
                            </m:r>
                            <m:r>
                              <a:rPr lang="en-US" sz="2000" i="1">
                                <a:latin typeface="Cambria Math"/>
                              </a:rPr>
                              <m:t> </m:t>
                            </m:r>
                            <m:r>
                              <a:rPr lang="en-US" sz="2000" b="1" i="1">
                                <a:latin typeface="Cambria Math"/>
                              </a:rPr>
                              <m:t>𝒅</m:t>
                            </m:r>
                          </m:num>
                          <m:den>
                            <m:r>
                              <a:rPr lang="en-US" sz="2000" i="1">
                                <a:latin typeface="Cambria Math"/>
                              </a:rPr>
                              <m:t>𝑀𝑒𝑎𝑛</m:t>
                            </m:r>
                            <m:r>
                              <a:rPr lang="en-US" sz="2000" i="1">
                                <a:latin typeface="Cambria Math"/>
                              </a:rPr>
                              <m:t> </m:t>
                            </m:r>
                            <m:r>
                              <a:rPr lang="en-US" sz="2000" i="1">
                                <a:latin typeface="Cambria Math"/>
                              </a:rPr>
                              <m:t>𝑝𝑡</m:t>
                            </m:r>
                            <m:r>
                              <a:rPr lang="en-US" sz="2000" i="1">
                                <a:latin typeface="Cambria Math"/>
                              </a:rPr>
                              <m:t> </m:t>
                            </m:r>
                            <m:r>
                              <a:rPr lang="en-US" sz="2000" i="1">
                                <a:latin typeface="Cambria Math"/>
                              </a:rPr>
                              <m:t>𝑑𝑒𝑛𝑠𝑖𝑡𝑦</m:t>
                            </m:r>
                            <m:r>
                              <a:rPr lang="en-US" sz="2000" i="1">
                                <a:latin typeface="Cambria Math"/>
                              </a:rPr>
                              <m:t> </m:t>
                            </m:r>
                            <m:r>
                              <a:rPr lang="en-US" sz="2000" i="1">
                                <a:latin typeface="Cambria Math"/>
                              </a:rPr>
                              <m:t>𝑖𝑛</m:t>
                            </m:r>
                            <m:r>
                              <a:rPr lang="en-US" sz="2000" i="1">
                                <a:latin typeface="Cambria Math"/>
                              </a:rPr>
                              <m:t> </m:t>
                            </m:r>
                            <m:r>
                              <a:rPr lang="en-US" sz="2000" i="1">
                                <a:latin typeface="Cambria Math"/>
                              </a:rPr>
                              <m:t>𝑒𝑛𝑡𝑖𝑟𝑒</m:t>
                            </m:r>
                            <m:r>
                              <a:rPr lang="en-US" sz="2000" i="1">
                                <a:latin typeface="Cambria Math"/>
                              </a:rPr>
                              <m:t> </m:t>
                            </m:r>
                            <m:r>
                              <a:rPr lang="en-US" sz="2000" i="1">
                                <a:latin typeface="Cambria Math"/>
                              </a:rPr>
                              <m:t>𝑎𝑟𝑒𝑎</m:t>
                            </m:r>
                            <m:r>
                              <a:rPr lang="en-US" sz="2000" i="1">
                                <a:latin typeface="Cambria Math"/>
                              </a:rPr>
                              <m:t> </m:t>
                            </m:r>
                            <m:r>
                              <a:rPr lang="en-US" sz="2000" b="1" i="1">
                                <a:latin typeface="Cambria Math"/>
                              </a:rPr>
                              <m:t>𝒂</m:t>
                            </m:r>
                          </m:den>
                        </m:f>
                        <m:r>
                          <a:rPr lang="en-US" sz="2000" i="1">
                            <a:latin typeface="Cambria Math"/>
                            <a:ea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ea typeface="Cambria Math"/>
                              </a:rPr>
                              <m:t>𝜋</m:t>
                            </m:r>
                          </m:den>
                        </m:f>
                      </m:e>
                    </m:rad>
                    <m:r>
                      <a:rPr lang="en-US" sz="2000" i="1">
                        <a:latin typeface="Cambria Math"/>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𝐾</m:t>
                            </m:r>
                            <m:d>
                              <m:dPr>
                                <m:ctrlPr>
                                  <a:rPr lang="en-US" sz="2000" i="1">
                                    <a:latin typeface="Cambria Math" panose="02040503050406030204" pitchFamily="18" charset="0"/>
                                  </a:rPr>
                                </m:ctrlPr>
                              </m:dPr>
                              <m:e>
                                <m:r>
                                  <a:rPr lang="en-US" sz="2000" i="1">
                                    <a:latin typeface="Cambria Math"/>
                                  </a:rPr>
                                  <m:t>𝑑</m:t>
                                </m:r>
                              </m:e>
                            </m:d>
                          </m:num>
                          <m:den>
                            <m:r>
                              <a:rPr lang="en-US" sz="2000" i="1">
                                <a:latin typeface="Cambria Math"/>
                                <a:ea typeface="Cambria Math"/>
                              </a:rPr>
                              <m:t>𝜋</m:t>
                            </m:r>
                          </m:den>
                        </m:f>
                      </m:e>
                    </m:rad>
                  </m:oMath>
                </a14:m>
                <a:endParaRPr lang="en-US" sz="2000" dirty="0" smtClean="0"/>
              </a:p>
              <a:p>
                <a:r>
                  <a:rPr lang="en-US" sz="2400" i="1" dirty="0" err="1" smtClean="0"/>
                  <a:t>DiffK</a:t>
                </a:r>
                <a:r>
                  <a:rPr lang="en-US" sz="2400" dirty="0" smtClean="0"/>
                  <a:t> = </a:t>
                </a:r>
                <a:r>
                  <a:rPr lang="en-US" sz="2400" i="1" dirty="0" err="1" smtClean="0"/>
                  <a:t>ObservedK</a:t>
                </a:r>
                <a:r>
                  <a:rPr lang="en-US" sz="2400" dirty="0" smtClean="0"/>
                  <a:t> – </a:t>
                </a:r>
                <a:r>
                  <a:rPr lang="en-US" sz="2400" i="1" dirty="0" err="1" smtClean="0"/>
                  <a:t>ExpectedK</a:t>
                </a:r>
                <a:endParaRPr lang="en-US" sz="2400" i="1" dirty="0" smtClean="0"/>
              </a:p>
              <a:p>
                <a:pPr lvl="6"/>
                <a:r>
                  <a:rPr lang="en-US" sz="2400" dirty="0" smtClean="0"/>
                  <a:t>Note that there are 10 rows in the table: this corresponds to the number of distance bands that we set in ArcGIS. </a:t>
                </a:r>
              </a:p>
              <a:p>
                <a:pPr lvl="6"/>
                <a:r>
                  <a:rPr lang="en-US" sz="2400" dirty="0" smtClean="0"/>
                  <a:t>The graph on the previous slide plots </a:t>
                </a:r>
                <a:r>
                  <a:rPr lang="en-US" sz="2400" i="1" dirty="0" err="1" smtClean="0"/>
                  <a:t>ExpectedK</a:t>
                </a:r>
                <a:r>
                  <a:rPr lang="en-US" sz="2400" dirty="0" smtClean="0"/>
                  <a:t> and </a:t>
                </a:r>
                <a:r>
                  <a:rPr lang="en-US" sz="2400" i="1" dirty="0" err="1" smtClean="0"/>
                  <a:t>ObservedK</a:t>
                </a:r>
                <a:r>
                  <a:rPr lang="en-US" sz="2400" dirty="0" smtClean="0"/>
                  <a:t> against distance </a:t>
                </a:r>
                <a:r>
                  <a:rPr lang="en-US" sz="2400" i="1" dirty="0" smtClean="0"/>
                  <a:t>d </a:t>
                </a:r>
                <a:r>
                  <a:rPr lang="en-US" sz="2400" dirty="0" smtClean="0"/>
                  <a:t>(which equals </a:t>
                </a:r>
                <a:r>
                  <a:rPr lang="en-US" sz="2400" i="1" dirty="0" smtClean="0"/>
                  <a:t>L(d) = </a:t>
                </a:r>
                <a:r>
                  <a:rPr lang="en-US" sz="2400" i="1" dirty="0" err="1" smtClean="0"/>
                  <a:t>ExpectedK</a:t>
                </a:r>
                <a:r>
                  <a:rPr lang="en-US" sz="24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97507"/>
                <a:ext cx="9144000" cy="5760493"/>
              </a:xfrm>
              <a:blipFill rotWithShape="1">
                <a:blip r:embed="rId2" cstate="print"/>
                <a:stretch>
                  <a:fillRect l="-867" t="-847" r="-867"/>
                </a:stretch>
              </a:blipFill>
            </p:spPr>
            <p:txBody>
              <a:bodyPr/>
              <a:lstStyle/>
              <a:p>
                <a:r>
                  <a:rPr lang="en-US">
                    <a:noFill/>
                  </a:rPr>
                  <a:t> </a:t>
                </a:r>
              </a:p>
            </p:txBody>
          </p:sp>
        </mc:Fallback>
      </mc:AlternateContent>
      <p:sp>
        <p:nvSpPr>
          <p:cNvPr id="4" name="Title 1"/>
          <p:cNvSpPr txBox="1">
            <a:spLocks/>
          </p:cNvSpPr>
          <p:nvPr/>
        </p:nvSpPr>
        <p:spPr>
          <a:xfrm>
            <a:off x="152400" y="152400"/>
            <a:ext cx="88392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A Few Things About the Previous Slide</a:t>
            </a:r>
            <a:endParaRPr lang="en-US" sz="4000" b="1" dirty="0"/>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48033"/>
            <a:ext cx="2597042" cy="240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2107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Autofit/>
          </a:bodyPr>
          <a:lstStyle/>
          <a:p>
            <a:r>
              <a:rPr lang="en-US" sz="4000" b="1" dirty="0" smtClean="0"/>
              <a:t>Beginning and Incremental </a:t>
            </a:r>
            <a:br>
              <a:rPr lang="en-US" sz="4000" b="1" dirty="0" smtClean="0"/>
            </a:br>
            <a:r>
              <a:rPr lang="en-US" sz="4000" b="1" dirty="0" smtClean="0"/>
              <a:t>Distance and # of Distance Bands</a:t>
            </a:r>
            <a:endParaRPr lang="en-US" sz="40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47800"/>
                <a:ext cx="9144000" cy="5410200"/>
              </a:xfrm>
            </p:spPr>
            <p:txBody>
              <a:bodyPr>
                <a:normAutofit fontScale="85000" lnSpcReduction="20000"/>
              </a:bodyPr>
              <a:lstStyle/>
              <a:p>
                <a:r>
                  <a:rPr lang="en-US" sz="2800" dirty="0" smtClean="0"/>
                  <a:t>The # of distance bands that you set is really up to you. Frequently used numbers are 10 and 20.</a:t>
                </a:r>
              </a:p>
              <a:p>
                <a:r>
                  <a:rPr lang="en-US" sz="2800" dirty="0" smtClean="0"/>
                  <a:t>In the K Function Dialog Box, you can also set values for beginning and incremental distances (</a:t>
                </a:r>
                <a:r>
                  <a:rPr lang="en-US" sz="2800" b="1" i="1" dirty="0" smtClean="0"/>
                  <a:t>d</a:t>
                </a:r>
                <a:r>
                  <a:rPr lang="en-US" sz="2800" dirty="0" smtClean="0"/>
                  <a:t>). </a:t>
                </a:r>
              </a:p>
              <a:p>
                <a:r>
                  <a:rPr lang="en-US" sz="2800" dirty="0" smtClean="0"/>
                  <a:t>By default, ArcGIS sets beginning distance and incremental distance to some not-very-clear values (see e-mail on next slide).</a:t>
                </a:r>
              </a:p>
              <a:p>
                <a:r>
                  <a:rPr lang="en-US" sz="2800" dirty="0" smtClean="0"/>
                  <a:t>Generally, it’s good to put in values for those parameters. </a:t>
                </a:r>
              </a:p>
              <a:p>
                <a:pPr lvl="1"/>
                <a:r>
                  <a:rPr lang="en-US" sz="2400" dirty="0" smtClean="0"/>
                  <a:t>The way to start is to figure out the maximum distance at which you want to do the K-function analysis.</a:t>
                </a:r>
              </a:p>
              <a:p>
                <a:pPr lvl="1"/>
                <a:r>
                  <a:rPr lang="en-US" sz="2400" dirty="0" smtClean="0"/>
                  <a:t>The </a:t>
                </a:r>
                <a:r>
                  <a:rPr lang="en-US" sz="2400" dirty="0"/>
                  <a:t>maximum distance that you should consider is the maximum pairwise distance between two points in your point pattern divided by </a:t>
                </a:r>
                <a:r>
                  <a:rPr lang="en-US" sz="2400" dirty="0" smtClean="0"/>
                  <a:t>2</a:t>
                </a:r>
                <a:endParaRPr lang="en-US" sz="2400" dirty="0"/>
              </a:p>
              <a:p>
                <a:pPr lvl="2"/>
                <a:r>
                  <a:rPr lang="en-US" sz="2000" dirty="0"/>
                  <a:t>That is, in your point pattern, find two points that are farthest apart, and divide that distance by </a:t>
                </a:r>
                <a:r>
                  <a:rPr lang="en-US" sz="2000" dirty="0" smtClean="0"/>
                  <a:t>2 </a:t>
                </a:r>
              </a:p>
              <a:p>
                <a:pPr lvl="2"/>
                <a:r>
                  <a:rPr lang="en-US" sz="2000" dirty="0" smtClean="0"/>
                  <a:t>Rounding is ok so that you can get good and round numbers (e.g., if the maximum distance is 1437, it’s ok to round up to 1500 or round down to 1400).</a:t>
                </a:r>
              </a:p>
              <a:p>
                <a:pPr lvl="1"/>
                <a:r>
                  <a:rPr lang="en-US" sz="2400" dirty="0" smtClean="0"/>
                  <a:t>For beginning distance, put down 0</a:t>
                </a:r>
              </a:p>
              <a:p>
                <a:pPr lvl="1"/>
                <a:r>
                  <a:rPr lang="en-US" sz="2400" dirty="0" smtClean="0"/>
                  <a:t>For incremental distance, put down the following:  </a:t>
                </a:r>
                <a14:m>
                  <m:oMath xmlns:m="http://schemas.openxmlformats.org/officeDocument/2006/math">
                    <m:f>
                      <m:fPr>
                        <m:ctrlPr>
                          <a:rPr lang="en-US" sz="2400" i="1" smtClean="0">
                            <a:latin typeface="Cambria Math" panose="02040503050406030204" pitchFamily="18" charset="0"/>
                          </a:rPr>
                        </m:ctrlPr>
                      </m:fPr>
                      <m:num>
                        <m:f>
                          <m:fPr>
                            <m:ctrlPr>
                              <a:rPr lang="en-US" sz="240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2</m:t>
                            </m:r>
                          </m:den>
                        </m:f>
                        <m:r>
                          <a:rPr lang="en-US" sz="2400" i="1" smtClean="0">
                            <a:latin typeface="Cambria Math"/>
                            <a:ea typeface="Cambria Math"/>
                          </a:rPr>
                          <m:t>∙</m:t>
                        </m:r>
                        <m:r>
                          <a:rPr lang="en-US" sz="2400" b="0" i="1" smtClean="0">
                            <a:latin typeface="Cambria Math"/>
                            <a:ea typeface="Cambria Math"/>
                          </a:rPr>
                          <m:t>𝑚𝑎𝑥𝑖𝑚𝑢𝑚</m:t>
                        </m:r>
                        <m:r>
                          <a:rPr lang="en-US" sz="2400" b="0" i="1" smtClean="0">
                            <a:latin typeface="Cambria Math"/>
                            <a:ea typeface="Cambria Math"/>
                          </a:rPr>
                          <m:t> </m:t>
                        </m:r>
                        <m:r>
                          <a:rPr lang="en-US" sz="2400" b="0" i="1" smtClean="0">
                            <a:latin typeface="Cambria Math"/>
                            <a:ea typeface="Cambria Math"/>
                          </a:rPr>
                          <m:t>𝑝𝑎𝑖𝑟𝑤𝑖𝑠𝑒</m:t>
                        </m:r>
                        <m:r>
                          <a:rPr lang="en-US" sz="2400" b="0" i="1" smtClean="0">
                            <a:latin typeface="Cambria Math"/>
                            <a:ea typeface="Cambria Math"/>
                          </a:rPr>
                          <m:t> </m:t>
                        </m:r>
                        <m:r>
                          <a:rPr lang="en-US" sz="2400" b="0" i="1" smtClean="0">
                            <a:latin typeface="Cambria Math"/>
                            <a:ea typeface="Cambria Math"/>
                          </a:rPr>
                          <m:t>𝑑𝑖𝑠𝑡𝑎𝑛𝑐𝑒</m:t>
                        </m:r>
                      </m:num>
                      <m:den>
                        <m:r>
                          <a:rPr lang="en-US" sz="2400" b="0" i="1" smtClean="0">
                            <a:latin typeface="Cambria Math"/>
                          </a:rPr>
                          <m:t># </m:t>
                        </m:r>
                        <m:r>
                          <a:rPr lang="en-US" sz="2400" b="0" i="1" smtClean="0">
                            <a:latin typeface="Cambria Math"/>
                          </a:rPr>
                          <m:t>𝑜𝑓</m:t>
                        </m:r>
                        <m:r>
                          <a:rPr lang="en-US" sz="2400" b="0" i="1" smtClean="0">
                            <a:latin typeface="Cambria Math"/>
                          </a:rPr>
                          <m:t> </m:t>
                        </m:r>
                        <m:r>
                          <a:rPr lang="en-US" sz="2400" b="0" i="1" smtClean="0">
                            <a:latin typeface="Cambria Math"/>
                          </a:rPr>
                          <m:t>𝑑𝑖𝑠𝑡𝑎𝑛𝑐𝑒</m:t>
                        </m:r>
                        <m:r>
                          <a:rPr lang="en-US" sz="2400" b="0" i="1" smtClean="0">
                            <a:latin typeface="Cambria Math"/>
                          </a:rPr>
                          <m:t> </m:t>
                        </m:r>
                        <m:r>
                          <a:rPr lang="en-US" sz="2400" b="0" i="1" smtClean="0">
                            <a:latin typeface="Cambria Math"/>
                          </a:rPr>
                          <m:t>𝑏𝑎𝑛𝑑𝑠</m:t>
                        </m:r>
                      </m:den>
                    </m:f>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47800"/>
                <a:ext cx="9144000" cy="5410200"/>
              </a:xfrm>
              <a:blipFill rotWithShape="1">
                <a:blip r:embed="rId2" cstate="print"/>
                <a:stretch>
                  <a:fillRect l="-867" t="-2142" r="-733"/>
                </a:stretch>
              </a:blipFill>
            </p:spPr>
            <p:txBody>
              <a:bodyPr/>
              <a:lstStyle/>
              <a:p>
                <a:r>
                  <a:rPr lang="en-US">
                    <a:noFill/>
                  </a:rPr>
                  <a:t> </a:t>
                </a:r>
              </a:p>
            </p:txBody>
          </p:sp>
        </mc:Fallback>
      </mc:AlternateContent>
    </p:spTree>
    <p:extLst>
      <p:ext uri="{BB962C8B-B14F-4D97-AF65-F5344CB8AC3E}">
        <p14:creationId xmlns:p14="http://schemas.microsoft.com/office/powerpoint/2010/main" val="28532232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2162"/>
          </a:xfrm>
        </p:spPr>
        <p:txBody>
          <a:bodyPr>
            <a:normAutofit/>
          </a:bodyPr>
          <a:lstStyle/>
          <a:p>
            <a:r>
              <a:rPr lang="en-US" sz="3600" b="1" dirty="0" smtClean="0">
                <a:solidFill>
                  <a:srgbClr val="FF0000"/>
                </a:solidFill>
              </a:rPr>
              <a:t>Default Beginning and Incremental Distances</a:t>
            </a:r>
            <a:r>
              <a:rPr lang="en-US" sz="3600" dirty="0" smtClean="0">
                <a:solidFill>
                  <a:srgbClr val="FF0000"/>
                </a:solidFill>
              </a:rPr>
              <a:t> </a:t>
            </a:r>
            <a:endParaRPr lang="en-US" sz="3600" dirty="0">
              <a:solidFill>
                <a:srgbClr val="FF0000"/>
              </a:solidFill>
            </a:endParaRPr>
          </a:p>
        </p:txBody>
      </p:sp>
      <p:sp>
        <p:nvSpPr>
          <p:cNvPr id="3" name="Content Placeholder 2"/>
          <p:cNvSpPr>
            <a:spLocks noGrp="1"/>
          </p:cNvSpPr>
          <p:nvPr>
            <p:ph idx="1"/>
          </p:nvPr>
        </p:nvSpPr>
        <p:spPr>
          <a:xfrm>
            <a:off x="0" y="838200"/>
            <a:ext cx="9144000" cy="6019800"/>
          </a:xfrm>
        </p:spPr>
        <p:txBody>
          <a:bodyPr>
            <a:noAutofit/>
          </a:bodyPr>
          <a:lstStyle/>
          <a:p>
            <a:pPr marL="0" indent="0">
              <a:buNone/>
            </a:pPr>
            <a:r>
              <a:rPr lang="en-US" sz="1400" dirty="0" smtClean="0"/>
              <a:t>Here </a:t>
            </a:r>
            <a:r>
              <a:rPr lang="en-US" sz="1400" dirty="0"/>
              <a:t>is the description provided by the Senior Product Engineer for this tool, explaining the calculation methods applied to obtain default values in the </a:t>
            </a:r>
            <a:r>
              <a:rPr lang="en-US" sz="1400" dirty="0" err="1"/>
              <a:t>Beginning_Distance</a:t>
            </a:r>
            <a:r>
              <a:rPr lang="en-US" sz="1400" dirty="0"/>
              <a:t> and </a:t>
            </a:r>
            <a:r>
              <a:rPr lang="en-US" sz="1400" dirty="0" err="1"/>
              <a:t>Distance_Increment</a:t>
            </a:r>
            <a:r>
              <a:rPr lang="en-US" sz="1400" dirty="0"/>
              <a:t> variables:</a:t>
            </a:r>
            <a:br>
              <a:rPr lang="en-US" sz="1400" dirty="0"/>
            </a:br>
            <a:r>
              <a:rPr lang="en-US" sz="800" dirty="0"/>
              <a:t/>
            </a:r>
            <a:br>
              <a:rPr lang="en-US" sz="800" dirty="0"/>
            </a:br>
            <a:r>
              <a:rPr lang="en-US" sz="1400" dirty="0"/>
              <a:t>This is the algorithm we use at version 10.1.  The calculation will be slightly different at 10.2.  Documentation for both 10.1 and 10.2 will be added to the Online Help in response to enhancement NIM092760:</a:t>
            </a:r>
            <a:br>
              <a:rPr lang="en-US" sz="1400" dirty="0"/>
            </a:br>
            <a:r>
              <a:rPr lang="en-US" sz="800" dirty="0"/>
              <a:t/>
            </a:r>
            <a:br>
              <a:rPr lang="en-US" sz="800" dirty="0"/>
            </a:br>
            <a:r>
              <a:rPr lang="en-US" sz="1400" dirty="0"/>
              <a:t>1)  We always know the Number of Distance Bands because it is a required parameter (with a default of 10).  Let's call this parameter value "Iterations".  We will use this value to determine the Distance Increment if one isn't provided by the user.</a:t>
            </a:r>
            <a:br>
              <a:rPr lang="en-US" sz="1400" dirty="0"/>
            </a:br>
            <a:r>
              <a:rPr lang="en-US" sz="800" dirty="0"/>
              <a:t/>
            </a:r>
            <a:br>
              <a:rPr lang="en-US" sz="800" dirty="0"/>
            </a:br>
            <a:r>
              <a:rPr lang="en-US" sz="1400" dirty="0"/>
              <a:t>2)  We need to calculate a "Max Distance".  We initially set the Max Distance to be 25% of the maximum extent length... in 10.1 this was based on the envelope, in 10.2 it is based on the minimum enclosing rectangle.</a:t>
            </a:r>
            <a:br>
              <a:rPr lang="en-US" sz="1400" dirty="0"/>
            </a:br>
            <a:r>
              <a:rPr lang="en-US" sz="800" dirty="0"/>
              <a:t/>
            </a:r>
            <a:br>
              <a:rPr lang="en-US" sz="800" dirty="0"/>
            </a:br>
            <a:r>
              <a:rPr lang="en-US" sz="1400" dirty="0"/>
              <a:t>a. If the Boundary Correction method is "Reduce" we need to check that the Max Distance is larger than 50% of the minimum extent length (for 10.1 based on the envelope; for 10.2 based on the minimum enclosing rectangle) ... if it is larger than 50% of the minimum extent, we adjust the Max Distance to be 50% of the minimum extent to ensure that the study area doesn't disappear when it is reduced.</a:t>
            </a:r>
            <a:br>
              <a:rPr lang="en-US" sz="1400" dirty="0"/>
            </a:br>
            <a:r>
              <a:rPr lang="en-US" sz="800" dirty="0"/>
              <a:t/>
            </a:r>
            <a:br>
              <a:rPr lang="en-US" sz="800" dirty="0"/>
            </a:br>
            <a:r>
              <a:rPr lang="en-US" sz="1400" dirty="0"/>
              <a:t>b. If the Boundary Correction method isn't "Reduce", the Max Distance remains as 25% of the maximum extent length.</a:t>
            </a:r>
            <a:br>
              <a:rPr lang="en-US" sz="1400" dirty="0"/>
            </a:br>
            <a:r>
              <a:rPr lang="en-US" sz="800" dirty="0"/>
              <a:t/>
            </a:r>
            <a:br>
              <a:rPr lang="en-US" sz="800" dirty="0"/>
            </a:br>
            <a:r>
              <a:rPr lang="en-US" sz="1400" dirty="0"/>
              <a:t>3) If the user doesn't provide a Distance Increment:</a:t>
            </a:r>
            <a:br>
              <a:rPr lang="en-US" sz="1400" dirty="0"/>
            </a:br>
            <a:r>
              <a:rPr lang="en-US" sz="800" dirty="0"/>
              <a:t/>
            </a:r>
            <a:br>
              <a:rPr lang="en-US" sz="800" dirty="0"/>
            </a:br>
            <a:r>
              <a:rPr lang="en-US" sz="1400" dirty="0"/>
              <a:t>a. If the user DID provide a Beginning Distance:</a:t>
            </a:r>
            <a:br>
              <a:rPr lang="en-US" sz="1400" dirty="0"/>
            </a:br>
            <a:r>
              <a:rPr lang="en-US" sz="800" dirty="0"/>
              <a:t/>
            </a:r>
            <a:br>
              <a:rPr lang="en-US" sz="800" dirty="0"/>
            </a:br>
            <a:r>
              <a:rPr lang="en-US" sz="1400" dirty="0"/>
              <a:t>   i. Distance Increment = (Max Distance - Beginning Distance) / Iterations</a:t>
            </a:r>
            <a:br>
              <a:rPr lang="en-US" sz="1400" dirty="0"/>
            </a:br>
            <a:r>
              <a:rPr lang="en-US" sz="800" dirty="0"/>
              <a:t/>
            </a:r>
            <a:br>
              <a:rPr lang="en-US" sz="800" dirty="0"/>
            </a:br>
            <a:r>
              <a:rPr lang="en-US" sz="1400" dirty="0"/>
              <a:t>b. If the user does not provide a Beginning Distance:</a:t>
            </a:r>
            <a:br>
              <a:rPr lang="en-US" sz="1400" dirty="0"/>
            </a:br>
            <a:r>
              <a:rPr lang="en-US" sz="800" dirty="0"/>
              <a:t/>
            </a:r>
            <a:br>
              <a:rPr lang="en-US" sz="800" dirty="0"/>
            </a:br>
            <a:r>
              <a:rPr lang="en-US" sz="1400" dirty="0"/>
              <a:t>    i. Distance Increment = Max Distance / Iterations</a:t>
            </a:r>
            <a:br>
              <a:rPr lang="en-US" sz="1400" dirty="0"/>
            </a:br>
            <a:r>
              <a:rPr lang="en-US" sz="800" dirty="0"/>
              <a:t/>
            </a:r>
            <a:br>
              <a:rPr lang="en-US" sz="800" dirty="0"/>
            </a:br>
            <a:r>
              <a:rPr lang="en-US" sz="1400" dirty="0"/>
              <a:t>    ii. Beginning Distance = Distance Increment</a:t>
            </a:r>
          </a:p>
        </p:txBody>
      </p:sp>
      <p:sp>
        <p:nvSpPr>
          <p:cNvPr id="4" name="TextBox 3"/>
          <p:cNvSpPr txBox="1"/>
          <p:nvPr/>
        </p:nvSpPr>
        <p:spPr>
          <a:xfrm>
            <a:off x="0" y="6550223"/>
            <a:ext cx="6781800" cy="307777"/>
          </a:xfrm>
          <a:prstGeom prst="rect">
            <a:avLst/>
          </a:prstGeom>
          <a:noFill/>
        </p:spPr>
        <p:txBody>
          <a:bodyPr wrap="square" rtlCol="0">
            <a:spAutoFit/>
          </a:bodyPr>
          <a:lstStyle/>
          <a:p>
            <a:r>
              <a:rPr lang="en-US" sz="1400" b="1" i="1" dirty="0" smtClean="0"/>
              <a:t>Source: ESRI Customer Support, Personal Correspondence, 07/05/13</a:t>
            </a:r>
            <a:endParaRPr lang="en-US" sz="1400" b="1" i="1" dirty="0"/>
          </a:p>
        </p:txBody>
      </p:sp>
    </p:spTree>
    <p:extLst>
      <p:ext uri="{BB962C8B-B14F-4D97-AF65-F5344CB8AC3E}">
        <p14:creationId xmlns:p14="http://schemas.microsoft.com/office/powerpoint/2010/main" val="78883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smtClean="0"/>
              <a:t>In This Example…</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0" y="1173184"/>
                <a:ext cx="4724400" cy="5608616"/>
              </a:xfrm>
            </p:spPr>
            <p:txBody>
              <a:bodyPr>
                <a:noAutofit/>
              </a:bodyPr>
              <a:lstStyle/>
              <a:p>
                <a:r>
                  <a:rPr lang="en-US" sz="2400" dirty="0" smtClean="0"/>
                  <a:t>You see that the length between two points that are farthest away (using the ruler tool) is about 2500 feet.</a:t>
                </a:r>
              </a:p>
              <a:p>
                <a:r>
                  <a:rPr lang="en-US" sz="2400" dirty="0" smtClean="0"/>
                  <a:t>Divide 2500 by 2 = 1250.</a:t>
                </a:r>
              </a:p>
              <a:p>
                <a:r>
                  <a:rPr lang="en-US" sz="2400" dirty="0" smtClean="0"/>
                  <a:t>Assume we want 10 dist. bands.</a:t>
                </a:r>
              </a:p>
              <a:p>
                <a:r>
                  <a:rPr lang="en-US" sz="2400" dirty="0" smtClean="0"/>
                  <a:t>If we set the beginning distance to 0, then the incremental distance = </a:t>
                </a:r>
              </a:p>
              <a:p>
                <a:pPr marL="0" indent="0">
                  <a:buNone/>
                </a:pPr>
                <a:r>
                  <a:rPr lang="en-US" sz="2400" dirty="0" smtClean="0"/>
                  <a:t>     </a:t>
                </a:r>
                <a14:m>
                  <m:oMath xmlns:m="http://schemas.openxmlformats.org/officeDocument/2006/math">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a:rPr>
                              <m:t>1</m:t>
                            </m:r>
                          </m:num>
                          <m:den>
                            <m:r>
                              <a:rPr lang="en-US" sz="2400" i="1">
                                <a:latin typeface="Cambria Math"/>
                              </a:rPr>
                              <m:t>2</m:t>
                            </m:r>
                          </m:den>
                        </m:f>
                        <m:r>
                          <a:rPr lang="en-US" sz="2400" i="1">
                            <a:latin typeface="Cambria Math"/>
                            <a:ea typeface="Cambria Math"/>
                          </a:rPr>
                          <m:t>∙</m:t>
                        </m:r>
                        <m:r>
                          <a:rPr lang="en-US" sz="2400" i="1">
                            <a:latin typeface="Cambria Math"/>
                            <a:ea typeface="Cambria Math"/>
                          </a:rPr>
                          <m:t>𝑚𝑎𝑥𝑖𝑚𝑢𝑚</m:t>
                        </m:r>
                        <m:r>
                          <a:rPr lang="en-US" sz="2400" i="1">
                            <a:latin typeface="Cambria Math"/>
                            <a:ea typeface="Cambria Math"/>
                          </a:rPr>
                          <m:t> </m:t>
                        </m:r>
                        <m:r>
                          <a:rPr lang="en-US" sz="2400" i="1">
                            <a:latin typeface="Cambria Math"/>
                            <a:ea typeface="Cambria Math"/>
                          </a:rPr>
                          <m:t>𝑝𝑎𝑖𝑟𝑤𝑖𝑠𝑒</m:t>
                        </m:r>
                        <m:r>
                          <a:rPr lang="en-US" sz="2400" i="1">
                            <a:latin typeface="Cambria Math"/>
                            <a:ea typeface="Cambria Math"/>
                          </a:rPr>
                          <m:t> </m:t>
                        </m:r>
                        <m:r>
                          <a:rPr lang="en-US" sz="2400" i="1">
                            <a:latin typeface="Cambria Math"/>
                            <a:ea typeface="Cambria Math"/>
                          </a:rPr>
                          <m:t>𝑑𝑖𝑠𝑡𝑎𝑛𝑐𝑒</m:t>
                        </m:r>
                      </m:num>
                      <m:den>
                        <m:r>
                          <a:rPr lang="en-US" sz="2400" i="1">
                            <a:latin typeface="Cambria Math"/>
                          </a:rPr>
                          <m:t># </m:t>
                        </m:r>
                        <m:r>
                          <a:rPr lang="en-US" sz="2400" i="1">
                            <a:latin typeface="Cambria Math"/>
                          </a:rPr>
                          <m:t>𝑜𝑓</m:t>
                        </m:r>
                        <m:r>
                          <a:rPr lang="en-US" sz="2400" i="1">
                            <a:latin typeface="Cambria Math"/>
                          </a:rPr>
                          <m:t> </m:t>
                        </m:r>
                        <m:r>
                          <a:rPr lang="en-US" sz="2400" i="1">
                            <a:latin typeface="Cambria Math"/>
                          </a:rPr>
                          <m:t>𝑑𝑖𝑠𝑡𝑎𝑛𝑐𝑒</m:t>
                        </m:r>
                        <m:r>
                          <a:rPr lang="en-US" sz="2400" i="1">
                            <a:latin typeface="Cambria Math"/>
                          </a:rPr>
                          <m:t> </m:t>
                        </m:r>
                        <m:r>
                          <a:rPr lang="en-US" sz="2400" i="1">
                            <a:latin typeface="Cambria Math"/>
                          </a:rPr>
                          <m:t>𝑏𝑎𝑛𝑑𝑠</m:t>
                        </m:r>
                      </m:den>
                    </m:f>
                    <m:r>
                      <a:rPr lang="en-US" sz="2400" b="0" i="1" smtClean="0">
                        <a:latin typeface="Cambria Math"/>
                      </a:rPr>
                      <m:t>=</m:t>
                    </m:r>
                  </m:oMath>
                </a14:m>
                <a:endParaRPr lang="en-US" sz="2400" b="0" dirty="0" smtClean="0"/>
              </a:p>
              <a:p>
                <a:pPr marL="0" indent="0">
                  <a:buNone/>
                </a:pPr>
                <a:r>
                  <a:rPr lang="en-US" sz="2400" dirty="0" smtClean="0"/>
                  <a:t>     </a:t>
                </a:r>
                <a14:m>
                  <m:oMath xmlns:m="http://schemas.openxmlformats.org/officeDocument/2006/math">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a:rPr>
                              <m:t>1</m:t>
                            </m:r>
                          </m:num>
                          <m:den>
                            <m:r>
                              <a:rPr lang="en-US" sz="2400" i="1">
                                <a:latin typeface="Cambria Math"/>
                              </a:rPr>
                              <m:t>2</m:t>
                            </m:r>
                          </m:den>
                        </m:f>
                        <m:r>
                          <a:rPr lang="en-US" sz="2400" i="1">
                            <a:latin typeface="Cambria Math"/>
                            <a:ea typeface="Cambria Math"/>
                          </a:rPr>
                          <m:t>∙</m:t>
                        </m:r>
                        <m:r>
                          <a:rPr lang="en-US" sz="2400" b="0" i="1" smtClean="0">
                            <a:latin typeface="Cambria Math"/>
                            <a:ea typeface="Cambria Math"/>
                          </a:rPr>
                          <m:t>2500</m:t>
                        </m:r>
                      </m:num>
                      <m:den>
                        <m:r>
                          <a:rPr lang="en-US" sz="2400" b="0" i="1" smtClean="0">
                            <a:latin typeface="Cambria Math"/>
                          </a:rPr>
                          <m:t>10</m:t>
                        </m:r>
                      </m:den>
                    </m:f>
                    <m:r>
                      <a:rPr lang="en-US" sz="2400" b="0" i="1" smtClean="0">
                        <a:latin typeface="Cambria Math"/>
                      </a:rPr>
                      <m:t>=</m:t>
                    </m:r>
                    <m:r>
                      <a:rPr lang="en-US" sz="2400" b="0" i="0" smtClean="0">
                        <a:latin typeface="Cambria Math"/>
                      </a:rPr>
                      <m:t>125</m:t>
                    </m:r>
                  </m:oMath>
                </a14:m>
                <a:r>
                  <a:rPr lang="en-US" sz="2400" dirty="0" smtClean="0">
                    <a:latin typeface="+mj-lt"/>
                  </a:rPr>
                  <a:t> ft.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0" y="1173184"/>
                <a:ext cx="4724400" cy="5608616"/>
              </a:xfrm>
              <a:blipFill rotWithShape="1">
                <a:blip r:embed="rId2" cstate="print"/>
                <a:stretch>
                  <a:fillRect l="-1935" t="-869" r="-1290"/>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8" y="1173183"/>
            <a:ext cx="4105701" cy="568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022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Point Pattern Analysis</a:t>
            </a:r>
            <a:endParaRPr lang="en-US" b="1" dirty="0"/>
          </a:p>
        </p:txBody>
      </p:sp>
      <p:sp>
        <p:nvSpPr>
          <p:cNvPr id="4" name="Content Placeholder 3"/>
          <p:cNvSpPr>
            <a:spLocks noGrp="1"/>
          </p:cNvSpPr>
          <p:nvPr>
            <p:ph idx="1"/>
          </p:nvPr>
        </p:nvSpPr>
        <p:spPr>
          <a:xfrm>
            <a:off x="0" y="1600200"/>
            <a:ext cx="9144000" cy="5105400"/>
          </a:xfrm>
        </p:spPr>
        <p:txBody>
          <a:bodyPr>
            <a:normAutofit lnSpcReduction="10000"/>
          </a:bodyPr>
          <a:lstStyle/>
          <a:p>
            <a:r>
              <a:rPr lang="en-US" dirty="0" smtClean="0"/>
              <a:t>In this section of the course, we will examine spatial point  processes</a:t>
            </a:r>
          </a:p>
          <a:p>
            <a:pPr lvl="1"/>
            <a:r>
              <a:rPr lang="en-US" dirty="0" smtClean="0"/>
              <a:t>We will use several statistical methods to try to determine whether the points are clustered, dispersed, or randomly distributed in space</a:t>
            </a:r>
          </a:p>
          <a:p>
            <a:r>
              <a:rPr lang="en-US" dirty="0" smtClean="0"/>
              <a:t>Here, we will focus on where the points are located, not the values at the points. </a:t>
            </a:r>
          </a:p>
          <a:p>
            <a:pPr lvl="1"/>
            <a:r>
              <a:rPr lang="en-US" dirty="0" smtClean="0"/>
              <a:t>That is, a point represents an ‘event’, an ‘incident’ or an ‘occurrence’ of a phenomenon at a location</a:t>
            </a:r>
          </a:p>
          <a:p>
            <a:pPr lvl="1"/>
            <a:r>
              <a:rPr lang="en-US" dirty="0" smtClean="0"/>
              <a:t>A lack of a point represents a lack of an event at that location.</a:t>
            </a:r>
          </a:p>
          <a:p>
            <a:endParaRPr lang="en-US" dirty="0"/>
          </a:p>
        </p:txBody>
      </p:sp>
    </p:spTree>
    <p:extLst>
      <p:ext uri="{BB962C8B-B14F-4D97-AF65-F5344CB8AC3E}">
        <p14:creationId xmlns:p14="http://schemas.microsoft.com/office/powerpoint/2010/main" val="40612023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92162"/>
          </a:xfrm>
        </p:spPr>
        <p:txBody>
          <a:bodyPr/>
          <a:lstStyle/>
          <a:p>
            <a:r>
              <a:rPr lang="en-US" b="1" dirty="0" smtClean="0"/>
              <a:t>Hypothesis Testing</a:t>
            </a:r>
            <a:endParaRPr lang="en-US" b="1" dirty="0"/>
          </a:p>
        </p:txBody>
      </p:sp>
      <p:sp>
        <p:nvSpPr>
          <p:cNvPr id="3" name="Content Placeholder 2"/>
          <p:cNvSpPr>
            <a:spLocks noGrp="1"/>
          </p:cNvSpPr>
          <p:nvPr>
            <p:ph idx="1"/>
          </p:nvPr>
        </p:nvSpPr>
        <p:spPr>
          <a:xfrm>
            <a:off x="0" y="1676400"/>
            <a:ext cx="9144000" cy="4800600"/>
          </a:xfrm>
        </p:spPr>
        <p:txBody>
          <a:bodyPr/>
          <a:lstStyle/>
          <a:p>
            <a:pPr algn="ctr"/>
            <a:r>
              <a:rPr lang="en-US" dirty="0" smtClean="0"/>
              <a:t>H</a:t>
            </a:r>
            <a:r>
              <a:rPr lang="en-US" sz="1800" dirty="0" smtClean="0"/>
              <a:t>0</a:t>
            </a:r>
            <a:r>
              <a:rPr lang="en-US" dirty="0" smtClean="0"/>
              <a:t>: At distance </a:t>
            </a:r>
            <a:r>
              <a:rPr lang="en-US" i="1" dirty="0" smtClean="0"/>
              <a:t>d</a:t>
            </a:r>
            <a:r>
              <a:rPr lang="en-US" dirty="0" smtClean="0"/>
              <a:t>, the pattern is random (you have Complete Spatial Randomness at distance </a:t>
            </a:r>
            <a:r>
              <a:rPr lang="en-US" i="1" dirty="0" smtClean="0"/>
              <a:t>d</a:t>
            </a:r>
            <a:r>
              <a:rPr lang="en-US" dirty="0" smtClean="0"/>
              <a:t>)</a:t>
            </a:r>
          </a:p>
          <a:p>
            <a:pPr algn="ctr"/>
            <a:r>
              <a:rPr lang="en-US" dirty="0" smtClean="0"/>
              <a:t>H</a:t>
            </a:r>
            <a:r>
              <a:rPr lang="en-US" sz="1800" dirty="0" smtClean="0"/>
              <a:t>a1</a:t>
            </a:r>
            <a:r>
              <a:rPr lang="en-US" dirty="0" smtClean="0"/>
              <a:t>: At distance </a:t>
            </a:r>
            <a:r>
              <a:rPr lang="en-US" i="1" dirty="0" smtClean="0"/>
              <a:t>d</a:t>
            </a:r>
            <a:r>
              <a:rPr lang="en-US" dirty="0" smtClean="0"/>
              <a:t>, the pattern is clustered</a:t>
            </a:r>
          </a:p>
          <a:p>
            <a:pPr algn="ctr"/>
            <a:r>
              <a:rPr lang="en-US" dirty="0" smtClean="0"/>
              <a:t>H</a:t>
            </a:r>
            <a:r>
              <a:rPr lang="en-US" sz="1800" dirty="0" smtClean="0"/>
              <a:t>a2</a:t>
            </a:r>
            <a:r>
              <a:rPr lang="en-US" dirty="0" smtClean="0"/>
              <a:t>: At distance </a:t>
            </a:r>
            <a:r>
              <a:rPr lang="en-US" i="1" dirty="0" smtClean="0"/>
              <a:t>d</a:t>
            </a:r>
            <a:r>
              <a:rPr lang="en-US" dirty="0" smtClean="0"/>
              <a:t>, the pattern is uniform</a:t>
            </a:r>
          </a:p>
          <a:p>
            <a:endParaRPr lang="en-US" dirty="0"/>
          </a:p>
          <a:p>
            <a:pPr marL="0" indent="0" algn="ctr">
              <a:buNone/>
            </a:pPr>
            <a:r>
              <a:rPr lang="en-US" b="1" i="1" dirty="0" smtClean="0">
                <a:solidFill>
                  <a:srgbClr val="FF0000"/>
                </a:solidFill>
              </a:rPr>
              <a:t>What’s the test statistic here?</a:t>
            </a:r>
          </a:p>
          <a:p>
            <a:pPr marL="0" indent="0" algn="ctr">
              <a:buNone/>
            </a:pPr>
            <a:endParaRPr lang="en-US" b="1" i="1" dirty="0"/>
          </a:p>
          <a:p>
            <a:pPr marL="0" indent="0" algn="ctr">
              <a:buNone/>
            </a:pPr>
            <a:r>
              <a:rPr lang="en-US" b="1" i="1" dirty="0" smtClean="0"/>
              <a:t>Turns out there isn’t one!</a:t>
            </a:r>
            <a:endParaRPr lang="en-US" b="1" i="1" dirty="0"/>
          </a:p>
        </p:txBody>
      </p:sp>
    </p:spTree>
    <p:extLst>
      <p:ext uri="{BB962C8B-B14F-4D97-AF65-F5344CB8AC3E}">
        <p14:creationId xmlns:p14="http://schemas.microsoft.com/office/powerpoint/2010/main" val="19929456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b="1" dirty="0" smtClean="0"/>
              <a:t>Getting at Significance</a:t>
            </a:r>
            <a:endParaRPr lang="en-US" b="1" dirty="0"/>
          </a:p>
        </p:txBody>
      </p:sp>
      <p:sp>
        <p:nvSpPr>
          <p:cNvPr id="3" name="Content Placeholder 2"/>
          <p:cNvSpPr>
            <a:spLocks noGrp="1"/>
          </p:cNvSpPr>
          <p:nvPr>
            <p:ph idx="1"/>
          </p:nvPr>
        </p:nvSpPr>
        <p:spPr>
          <a:xfrm>
            <a:off x="17060" y="990600"/>
            <a:ext cx="9144000" cy="5486400"/>
          </a:xfrm>
        </p:spPr>
        <p:txBody>
          <a:bodyPr>
            <a:noAutofit/>
          </a:bodyPr>
          <a:lstStyle/>
          <a:p>
            <a:r>
              <a:rPr lang="en-US" sz="2400" dirty="0" smtClean="0"/>
              <a:t>Assume you </a:t>
            </a:r>
            <a:r>
              <a:rPr lang="en-US" sz="2400" dirty="0"/>
              <a:t>have a point pattern with </a:t>
            </a:r>
            <a:r>
              <a:rPr lang="en-US" sz="2400" b="1" i="1" dirty="0"/>
              <a:t>n</a:t>
            </a:r>
            <a:r>
              <a:rPr lang="en-US" sz="2400" dirty="0"/>
              <a:t> points.</a:t>
            </a:r>
          </a:p>
          <a:p>
            <a:r>
              <a:rPr lang="en-US" sz="2400" dirty="0" smtClean="0"/>
              <a:t>Generate </a:t>
            </a:r>
            <a:r>
              <a:rPr lang="en-US" sz="2400" dirty="0"/>
              <a:t>many (e.g., 9, 99, or 999) random point patterns with </a:t>
            </a:r>
            <a:r>
              <a:rPr lang="en-US" sz="2400" b="1" i="1" dirty="0"/>
              <a:t>n</a:t>
            </a:r>
            <a:r>
              <a:rPr lang="en-US" sz="2400" dirty="0"/>
              <a:t> points in each.</a:t>
            </a:r>
          </a:p>
          <a:p>
            <a:r>
              <a:rPr lang="en-US" sz="2400" dirty="0" smtClean="0"/>
              <a:t>Calculate </a:t>
            </a:r>
            <a:r>
              <a:rPr lang="en-US" sz="2400" dirty="0"/>
              <a:t>L(</a:t>
            </a:r>
            <a:r>
              <a:rPr lang="en-US" sz="2400" b="1" i="1" dirty="0"/>
              <a:t>d</a:t>
            </a:r>
            <a:r>
              <a:rPr lang="en-US" sz="2400" dirty="0"/>
              <a:t>) for </a:t>
            </a:r>
            <a:r>
              <a:rPr lang="en-US" sz="2400" dirty="0" smtClean="0"/>
              <a:t>the original pattern, and L(</a:t>
            </a:r>
            <a:r>
              <a:rPr lang="en-US" sz="2400" b="1" i="1" dirty="0" smtClean="0"/>
              <a:t>d</a:t>
            </a:r>
            <a:r>
              <a:rPr lang="en-US" sz="2400" dirty="0" smtClean="0"/>
              <a:t>) for each of these randomly generated patterns, </a:t>
            </a:r>
            <a:r>
              <a:rPr lang="en-US" sz="2400" dirty="0"/>
              <a:t>using the formulas on previous slides</a:t>
            </a:r>
            <a:r>
              <a:rPr lang="en-US" sz="2400" dirty="0" smtClean="0"/>
              <a:t>.</a:t>
            </a:r>
            <a:endParaRPr lang="en-US" sz="2400"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5516" y="3286016"/>
            <a:ext cx="54387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1143000" y="4299978"/>
            <a:ext cx="7362531" cy="2423198"/>
            <a:chOff x="0" y="3536774"/>
            <a:chExt cx="8915400" cy="3457708"/>
          </a:xfrm>
        </p:grpSpPr>
        <p:sp>
          <p:nvSpPr>
            <p:cNvPr id="11" name="TextBox 10"/>
            <p:cNvSpPr txBox="1"/>
            <p:nvPr/>
          </p:nvSpPr>
          <p:spPr>
            <a:xfrm>
              <a:off x="0" y="6467475"/>
              <a:ext cx="8915400" cy="527007"/>
            </a:xfrm>
            <a:prstGeom prst="rect">
              <a:avLst/>
            </a:prstGeom>
            <a:noFill/>
          </p:spPr>
          <p:txBody>
            <a:bodyPr wrap="square" rtlCol="0">
              <a:spAutoFit/>
            </a:bodyPr>
            <a:lstStyle/>
            <a:p>
              <a:r>
                <a:rPr lang="en-US" b="1" i="1" dirty="0" smtClean="0">
                  <a:solidFill>
                    <a:srgbClr val="FF0000"/>
                  </a:solidFill>
                </a:rPr>
                <a:t>   Original Pattern	              9 Generated (aka Simulated) Random Patterns</a:t>
              </a:r>
              <a:endParaRPr lang="en-US" b="1" i="1" dirty="0">
                <a:solidFill>
                  <a:srgbClr val="FF0000"/>
                </a:solidFill>
              </a:endParaRPr>
            </a:p>
          </p:txBody>
        </p:sp>
        <p:grpSp>
          <p:nvGrpSpPr>
            <p:cNvPr id="12" name="Group 11"/>
            <p:cNvGrpSpPr/>
            <p:nvPr/>
          </p:nvGrpSpPr>
          <p:grpSpPr>
            <a:xfrm>
              <a:off x="76200" y="3536774"/>
              <a:ext cx="2590799" cy="1340026"/>
              <a:chOff x="76200" y="3536774"/>
              <a:chExt cx="2590799" cy="1340026"/>
            </a:xfrm>
          </p:grpSpPr>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536774"/>
                <a:ext cx="2090902" cy="134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167102" y="4038600"/>
                <a:ext cx="499897" cy="398235"/>
              </a:xfrm>
              <a:prstGeom prst="rect">
                <a:avLst/>
              </a:prstGeom>
              <a:noFill/>
            </p:spPr>
            <p:txBody>
              <a:bodyPr wrap="square" rtlCol="0">
                <a:spAutoFit/>
              </a:bodyPr>
              <a:lstStyle/>
              <a:p>
                <a:r>
                  <a:rPr lang="en-US" sz="1100" b="1" i="1" dirty="0" smtClean="0">
                    <a:solidFill>
                      <a:srgbClr val="FF0000"/>
                    </a:solidFill>
                  </a:rPr>
                  <a:t>Vs.</a:t>
                </a:r>
                <a:endParaRPr lang="en-US" sz="1100" b="1" i="1" dirty="0">
                  <a:solidFill>
                    <a:srgbClr val="FF0000"/>
                  </a:solidFill>
                </a:endParaRPr>
              </a:p>
            </p:txBody>
          </p:sp>
        </p:grpSp>
      </p:grpSp>
      <p:sp>
        <p:nvSpPr>
          <p:cNvPr id="15" name="TextBox 14"/>
          <p:cNvSpPr txBox="1"/>
          <p:nvPr/>
        </p:nvSpPr>
        <p:spPr>
          <a:xfrm>
            <a:off x="1767303" y="3908253"/>
            <a:ext cx="559616" cy="369332"/>
          </a:xfrm>
          <a:prstGeom prst="rect">
            <a:avLst/>
          </a:prstGeom>
          <a:noFill/>
        </p:spPr>
        <p:txBody>
          <a:bodyPr wrap="square" rtlCol="0">
            <a:spAutoFit/>
          </a:bodyPr>
          <a:lstStyle/>
          <a:p>
            <a:r>
              <a:rPr lang="en-US" b="1" dirty="0" smtClean="0"/>
              <a:t> </a:t>
            </a:r>
            <a:r>
              <a:rPr lang="en-US" b="1" i="1" dirty="0" smtClean="0">
                <a:solidFill>
                  <a:schemeClr val="accent6">
                    <a:lumMod val="75000"/>
                  </a:schemeClr>
                </a:solidFill>
              </a:rPr>
              <a:t>1</a:t>
            </a:r>
            <a:endParaRPr lang="en-US" b="1" i="1" dirty="0">
              <a:solidFill>
                <a:schemeClr val="accent6">
                  <a:lumMod val="75000"/>
                </a:schemeClr>
              </a:solidFill>
            </a:endParaRPr>
          </a:p>
        </p:txBody>
      </p:sp>
      <p:sp>
        <p:nvSpPr>
          <p:cNvPr id="16" name="TextBox 15"/>
          <p:cNvSpPr txBox="1"/>
          <p:nvPr/>
        </p:nvSpPr>
        <p:spPr>
          <a:xfrm>
            <a:off x="3210235" y="3286016"/>
            <a:ext cx="5441284" cy="2677656"/>
          </a:xfrm>
          <a:prstGeom prst="rect">
            <a:avLst/>
          </a:prstGeom>
          <a:noFill/>
        </p:spPr>
        <p:txBody>
          <a:bodyPr wrap="square" rtlCol="0">
            <a:spAutoFit/>
          </a:bodyPr>
          <a:lstStyle/>
          <a:p>
            <a:r>
              <a:rPr lang="en-US" sz="2400" b="1" i="1" dirty="0" smtClean="0">
                <a:solidFill>
                  <a:schemeClr val="accent6">
                    <a:lumMod val="75000"/>
                  </a:schemeClr>
                </a:solidFill>
              </a:rPr>
              <a:t>2	             3	</a:t>
            </a:r>
            <a:r>
              <a:rPr lang="en-US" sz="2400" b="1" i="1" dirty="0">
                <a:solidFill>
                  <a:schemeClr val="accent6">
                    <a:lumMod val="75000"/>
                  </a:schemeClr>
                </a:solidFill>
              </a:rPr>
              <a:t> </a:t>
            </a:r>
            <a:r>
              <a:rPr lang="en-US" sz="2400" b="1" i="1" dirty="0" smtClean="0">
                <a:solidFill>
                  <a:schemeClr val="accent6">
                    <a:lumMod val="75000"/>
                  </a:schemeClr>
                </a:solidFill>
              </a:rPr>
              <a:t>         	4	</a:t>
            </a:r>
          </a:p>
          <a:p>
            <a:pPr marL="342900" indent="-342900">
              <a:buAutoNum type="arabicPlain" startAt="2"/>
            </a:pPr>
            <a:endParaRPr lang="en-US" sz="2400" b="1" i="1" dirty="0" smtClean="0">
              <a:solidFill>
                <a:schemeClr val="accent6">
                  <a:lumMod val="75000"/>
                </a:schemeClr>
              </a:solidFill>
            </a:endParaRPr>
          </a:p>
          <a:p>
            <a:pPr marL="342900" indent="-342900">
              <a:buAutoNum type="arabicPlain" startAt="2"/>
            </a:pPr>
            <a:endParaRPr lang="en-US" sz="2400" b="1" i="1" dirty="0">
              <a:solidFill>
                <a:schemeClr val="accent6">
                  <a:lumMod val="75000"/>
                </a:schemeClr>
              </a:solidFill>
            </a:endParaRPr>
          </a:p>
          <a:p>
            <a:r>
              <a:rPr lang="en-US" sz="2400" b="1" i="1" dirty="0" smtClean="0">
                <a:solidFill>
                  <a:schemeClr val="accent6">
                    <a:lumMod val="75000"/>
                  </a:schemeClr>
                </a:solidFill>
              </a:rPr>
              <a:t>5		6		7</a:t>
            </a:r>
          </a:p>
          <a:p>
            <a:pPr marL="342900" indent="-342900">
              <a:buAutoNum type="arabicPlain" startAt="5"/>
            </a:pPr>
            <a:endParaRPr lang="en-US" sz="2400" b="1" i="1" dirty="0">
              <a:solidFill>
                <a:schemeClr val="accent6">
                  <a:lumMod val="75000"/>
                </a:schemeClr>
              </a:solidFill>
            </a:endParaRPr>
          </a:p>
          <a:p>
            <a:pPr marL="342900" indent="-342900">
              <a:buAutoNum type="arabicPlain" startAt="5"/>
            </a:pPr>
            <a:endParaRPr lang="en-US" sz="2400" b="1" i="1" dirty="0" smtClean="0">
              <a:solidFill>
                <a:schemeClr val="accent6">
                  <a:lumMod val="75000"/>
                </a:schemeClr>
              </a:solidFill>
            </a:endParaRPr>
          </a:p>
          <a:p>
            <a:r>
              <a:rPr lang="en-US" sz="2400" b="1" i="1" dirty="0" smtClean="0">
                <a:solidFill>
                  <a:schemeClr val="accent6">
                    <a:lumMod val="75000"/>
                  </a:schemeClr>
                </a:solidFill>
              </a:rPr>
              <a:t>8		9		10</a:t>
            </a:r>
            <a:endParaRPr lang="en-US" sz="2400" b="1" i="1" dirty="0">
              <a:solidFill>
                <a:schemeClr val="accent6">
                  <a:lumMod val="75000"/>
                </a:schemeClr>
              </a:solidFill>
            </a:endParaRPr>
          </a:p>
        </p:txBody>
      </p:sp>
      <p:sp>
        <p:nvSpPr>
          <p:cNvPr id="17" name="TextBox 16"/>
          <p:cNvSpPr txBox="1"/>
          <p:nvPr/>
        </p:nvSpPr>
        <p:spPr>
          <a:xfrm>
            <a:off x="152400" y="3245180"/>
            <a:ext cx="1996053" cy="646331"/>
          </a:xfrm>
          <a:prstGeom prst="rect">
            <a:avLst/>
          </a:prstGeom>
          <a:noFill/>
        </p:spPr>
        <p:txBody>
          <a:bodyPr wrap="square" rtlCol="0">
            <a:spAutoFit/>
          </a:bodyPr>
          <a:lstStyle/>
          <a:p>
            <a:r>
              <a:rPr lang="en-US" b="1" i="1" dirty="0" smtClean="0"/>
              <a:t>Calculate L(d) for all 10 patterns</a:t>
            </a:r>
            <a:endParaRPr lang="en-US" b="1" i="1" dirty="0"/>
          </a:p>
        </p:txBody>
      </p:sp>
    </p:spTree>
    <p:extLst>
      <p:ext uri="{BB962C8B-B14F-4D97-AF65-F5344CB8AC3E}">
        <p14:creationId xmlns:p14="http://schemas.microsoft.com/office/powerpoint/2010/main" val="24956452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92162"/>
          </a:xfrm>
        </p:spPr>
        <p:txBody>
          <a:bodyPr/>
          <a:lstStyle/>
          <a:p>
            <a:r>
              <a:rPr lang="en-US" b="1" dirty="0" smtClean="0"/>
              <a:t>Getting at Significance (Cont’d)</a:t>
            </a:r>
            <a:endParaRPr lang="en-US" b="1" dirty="0"/>
          </a:p>
        </p:txBody>
      </p:sp>
      <p:sp>
        <p:nvSpPr>
          <p:cNvPr id="3" name="Content Placeholder 2"/>
          <p:cNvSpPr>
            <a:spLocks noGrp="1"/>
          </p:cNvSpPr>
          <p:nvPr>
            <p:ph idx="1"/>
          </p:nvPr>
        </p:nvSpPr>
        <p:spPr>
          <a:xfrm>
            <a:off x="0" y="1066800"/>
            <a:ext cx="9144000" cy="5791200"/>
          </a:xfrm>
        </p:spPr>
        <p:txBody>
          <a:bodyPr>
            <a:noAutofit/>
          </a:bodyPr>
          <a:lstStyle/>
          <a:p>
            <a:r>
              <a:rPr lang="en-US" sz="2400" dirty="0"/>
              <a:t>Take the 9, 99 or 999 randomly generated patterns and </a:t>
            </a:r>
            <a:r>
              <a:rPr lang="en-US" sz="2400" dirty="0">
                <a:solidFill>
                  <a:srgbClr val="FF0000"/>
                </a:solidFill>
              </a:rPr>
              <a:t>for each distance </a:t>
            </a:r>
            <a:r>
              <a:rPr lang="en-US" sz="2400" b="1" i="1" dirty="0">
                <a:solidFill>
                  <a:srgbClr val="FF0000"/>
                </a:solidFill>
              </a:rPr>
              <a:t>d</a:t>
            </a:r>
            <a:r>
              <a:rPr lang="en-US" sz="2400" dirty="0">
                <a:solidFill>
                  <a:srgbClr val="FF0000"/>
                </a:solidFill>
              </a:rPr>
              <a:t> </a:t>
            </a:r>
            <a:r>
              <a:rPr lang="en-US" sz="2400" dirty="0"/>
              <a:t>find:</a:t>
            </a:r>
          </a:p>
          <a:p>
            <a:pPr lvl="1"/>
            <a:r>
              <a:rPr lang="en-US" sz="2000" dirty="0"/>
              <a:t>The lowest value of L(</a:t>
            </a:r>
            <a:r>
              <a:rPr lang="en-US" sz="2000" b="1" i="1" dirty="0"/>
              <a:t>d</a:t>
            </a:r>
            <a:r>
              <a:rPr lang="en-US" sz="2000" dirty="0"/>
              <a:t>), denoted by L</a:t>
            </a:r>
            <a:r>
              <a:rPr lang="en-US" sz="2000" baseline="30000" dirty="0"/>
              <a:t>-</a:t>
            </a:r>
            <a:r>
              <a:rPr lang="en-US" sz="2000" dirty="0"/>
              <a:t>(</a:t>
            </a:r>
            <a:r>
              <a:rPr lang="en-US" sz="2000" b="1" i="1" dirty="0"/>
              <a:t>d</a:t>
            </a:r>
            <a:r>
              <a:rPr lang="en-US" sz="2000" dirty="0" smtClean="0"/>
              <a:t>) and called </a:t>
            </a:r>
            <a:r>
              <a:rPr lang="en-US" sz="2000" i="1" dirty="0" smtClean="0"/>
              <a:t>Lower Envelope</a:t>
            </a:r>
            <a:r>
              <a:rPr lang="en-US" sz="2000" dirty="0" smtClean="0"/>
              <a:t>, </a:t>
            </a:r>
            <a:r>
              <a:rPr lang="en-US" sz="2000" dirty="0"/>
              <a:t>and </a:t>
            </a:r>
          </a:p>
          <a:p>
            <a:pPr lvl="1"/>
            <a:r>
              <a:rPr lang="en-US" sz="2000" dirty="0"/>
              <a:t>The highest values of L(</a:t>
            </a:r>
            <a:r>
              <a:rPr lang="en-US" sz="2000" b="1" i="1" dirty="0"/>
              <a:t>d</a:t>
            </a:r>
            <a:r>
              <a:rPr lang="en-US" sz="2000" dirty="0"/>
              <a:t>), denoted by L</a:t>
            </a:r>
            <a:r>
              <a:rPr lang="en-US" sz="2000" baseline="30000" dirty="0"/>
              <a:t>+</a:t>
            </a:r>
            <a:r>
              <a:rPr lang="en-US" sz="2000" dirty="0"/>
              <a:t>(</a:t>
            </a:r>
            <a:r>
              <a:rPr lang="en-US" sz="2000" b="1" i="1" dirty="0"/>
              <a:t>d</a:t>
            </a:r>
            <a:r>
              <a:rPr lang="en-US" sz="2000" dirty="0" smtClean="0"/>
              <a:t>) and called </a:t>
            </a:r>
            <a:r>
              <a:rPr lang="en-US" sz="2000" i="1" dirty="0" smtClean="0"/>
              <a:t>Upper Envelope</a:t>
            </a:r>
            <a:endParaRPr lang="en-US" sz="2000" i="1" dirty="0"/>
          </a:p>
          <a:p>
            <a:r>
              <a:rPr lang="en-US" sz="2400" dirty="0"/>
              <a:t>L</a:t>
            </a:r>
            <a:r>
              <a:rPr lang="en-US" sz="2400" baseline="30000" dirty="0"/>
              <a:t>-</a:t>
            </a:r>
            <a:r>
              <a:rPr lang="en-US" sz="2400" dirty="0"/>
              <a:t>(</a:t>
            </a:r>
            <a:r>
              <a:rPr lang="en-US" sz="2400" b="1" i="1" dirty="0"/>
              <a:t>d</a:t>
            </a:r>
            <a:r>
              <a:rPr lang="en-US" sz="2400" dirty="0"/>
              <a:t>) and L</a:t>
            </a:r>
            <a:r>
              <a:rPr lang="en-US" sz="2400" baseline="30000" dirty="0"/>
              <a:t>+</a:t>
            </a:r>
            <a:r>
              <a:rPr lang="en-US" sz="2400" dirty="0"/>
              <a:t>(</a:t>
            </a:r>
            <a:r>
              <a:rPr lang="en-US" sz="2400" b="1" i="1" dirty="0"/>
              <a:t>d</a:t>
            </a:r>
            <a:r>
              <a:rPr lang="en-US" sz="2400" dirty="0"/>
              <a:t>) are, respectively, the lowest and highest values of L(</a:t>
            </a:r>
            <a:r>
              <a:rPr lang="en-US" sz="2400" b="1" i="1" dirty="0"/>
              <a:t>d</a:t>
            </a:r>
            <a:r>
              <a:rPr lang="en-US" sz="2400" dirty="0"/>
              <a:t>) that you would expect to occur by chance (i.e., under CSR) at each particular distance </a:t>
            </a:r>
            <a:r>
              <a:rPr lang="en-US" sz="2400" b="1" i="1" dirty="0"/>
              <a:t>d</a:t>
            </a:r>
            <a:r>
              <a:rPr lang="en-US" sz="2400" dirty="0"/>
              <a:t>.</a:t>
            </a:r>
          </a:p>
          <a:p>
            <a:r>
              <a:rPr lang="en-US" sz="2400" dirty="0"/>
              <a:t>For each distance </a:t>
            </a:r>
            <a:r>
              <a:rPr lang="en-US" sz="2400" b="1" i="1" dirty="0"/>
              <a:t>d</a:t>
            </a:r>
            <a:r>
              <a:rPr lang="en-US" sz="2400" dirty="0"/>
              <a:t>, compare the observed value of L(</a:t>
            </a:r>
            <a:r>
              <a:rPr lang="en-US" sz="2400" b="1" i="1" dirty="0"/>
              <a:t>d</a:t>
            </a:r>
            <a:r>
              <a:rPr lang="en-US" sz="2400" dirty="0"/>
              <a:t>), denoted by L</a:t>
            </a:r>
            <a:r>
              <a:rPr lang="en-US" sz="2400" b="1" baseline="30000" dirty="0"/>
              <a:t>obs</a:t>
            </a:r>
            <a:r>
              <a:rPr lang="en-US" sz="2400" dirty="0"/>
              <a:t>(</a:t>
            </a:r>
            <a:r>
              <a:rPr lang="en-US" sz="2400" b="1" i="1" dirty="0"/>
              <a:t>d</a:t>
            </a:r>
            <a:r>
              <a:rPr lang="en-US" sz="2400" dirty="0" smtClean="0"/>
              <a:t>), </a:t>
            </a:r>
            <a:r>
              <a:rPr lang="en-US" sz="2400" dirty="0"/>
              <a:t>to L</a:t>
            </a:r>
            <a:r>
              <a:rPr lang="en-US" sz="2400" baseline="30000" dirty="0"/>
              <a:t>-</a:t>
            </a:r>
            <a:r>
              <a:rPr lang="en-US" sz="2400" dirty="0"/>
              <a:t>(</a:t>
            </a:r>
            <a:r>
              <a:rPr lang="en-US" sz="2400" b="1" i="1" dirty="0"/>
              <a:t>d</a:t>
            </a:r>
            <a:r>
              <a:rPr lang="en-US" sz="2400" dirty="0"/>
              <a:t>) and L</a:t>
            </a:r>
            <a:r>
              <a:rPr lang="en-US" sz="2400" baseline="30000" dirty="0"/>
              <a:t>+</a:t>
            </a:r>
            <a:r>
              <a:rPr lang="en-US" sz="2400" dirty="0"/>
              <a:t>(</a:t>
            </a:r>
            <a:r>
              <a:rPr lang="en-US" sz="2400" b="1" i="1" dirty="0"/>
              <a:t>d</a:t>
            </a:r>
            <a:r>
              <a:rPr lang="en-US" sz="2400" dirty="0"/>
              <a:t>)</a:t>
            </a:r>
          </a:p>
          <a:p>
            <a:pPr lvl="1"/>
            <a:r>
              <a:rPr lang="en-US" sz="2000" dirty="0"/>
              <a:t>If L</a:t>
            </a:r>
            <a:r>
              <a:rPr lang="en-US" sz="2000" b="1" baseline="30000" dirty="0"/>
              <a:t>-</a:t>
            </a:r>
            <a:r>
              <a:rPr lang="en-US" sz="2000" dirty="0"/>
              <a:t>(</a:t>
            </a:r>
            <a:r>
              <a:rPr lang="en-US" sz="2000" b="1" i="1" dirty="0"/>
              <a:t>d</a:t>
            </a:r>
            <a:r>
              <a:rPr lang="en-US" sz="2000" dirty="0"/>
              <a:t>) &lt; L</a:t>
            </a:r>
            <a:r>
              <a:rPr lang="en-US" sz="2000" b="1" baseline="30000" dirty="0"/>
              <a:t>obs</a:t>
            </a:r>
            <a:r>
              <a:rPr lang="en-US" sz="2000" dirty="0"/>
              <a:t>(</a:t>
            </a:r>
            <a:r>
              <a:rPr lang="en-US" sz="2000" b="1" i="1" dirty="0"/>
              <a:t>d</a:t>
            </a:r>
            <a:r>
              <a:rPr lang="en-US" sz="2000" dirty="0"/>
              <a:t>) &lt; L</a:t>
            </a:r>
            <a:r>
              <a:rPr lang="en-US" sz="2000" b="1" baseline="30000" dirty="0"/>
              <a:t>+</a:t>
            </a:r>
            <a:r>
              <a:rPr lang="en-US" sz="2000" dirty="0"/>
              <a:t>(</a:t>
            </a:r>
            <a:r>
              <a:rPr lang="en-US" sz="2000" b="1" i="1" dirty="0"/>
              <a:t>d</a:t>
            </a:r>
            <a:r>
              <a:rPr lang="en-US" sz="2000" dirty="0"/>
              <a:t>), then we can’t reject H</a:t>
            </a:r>
            <a:r>
              <a:rPr lang="en-US" sz="1400" dirty="0"/>
              <a:t>0</a:t>
            </a:r>
            <a:r>
              <a:rPr lang="en-US" sz="2000" dirty="0"/>
              <a:t> at distance </a:t>
            </a:r>
            <a:r>
              <a:rPr lang="en-US" sz="2000" b="1" i="1" dirty="0"/>
              <a:t>d</a:t>
            </a:r>
            <a:r>
              <a:rPr lang="en-US" sz="2000" dirty="0"/>
              <a:t>. That is, we cannot say that at distance </a:t>
            </a:r>
            <a:r>
              <a:rPr lang="en-US" sz="2000" b="1" i="1" dirty="0"/>
              <a:t>d</a:t>
            </a:r>
            <a:r>
              <a:rPr lang="en-US" sz="2000" dirty="0"/>
              <a:t>, the pattern is significantly different from what we’d expect under CSR.</a:t>
            </a:r>
          </a:p>
          <a:p>
            <a:pPr lvl="1"/>
            <a:r>
              <a:rPr lang="en-US" sz="2000" dirty="0"/>
              <a:t>If L</a:t>
            </a:r>
            <a:r>
              <a:rPr lang="en-US" sz="2000" b="1" baseline="30000" dirty="0"/>
              <a:t>obs</a:t>
            </a:r>
            <a:r>
              <a:rPr lang="en-US" sz="2000" dirty="0"/>
              <a:t>(</a:t>
            </a:r>
            <a:r>
              <a:rPr lang="en-US" sz="2000" b="1" i="1" dirty="0"/>
              <a:t>d</a:t>
            </a:r>
            <a:r>
              <a:rPr lang="en-US" sz="2000" dirty="0"/>
              <a:t>) &gt; L</a:t>
            </a:r>
            <a:r>
              <a:rPr lang="en-US" sz="2000" b="1" baseline="30000" dirty="0"/>
              <a:t>+</a:t>
            </a:r>
            <a:r>
              <a:rPr lang="en-US" sz="2000" dirty="0"/>
              <a:t>(</a:t>
            </a:r>
            <a:r>
              <a:rPr lang="en-US" sz="2000" b="1" i="1" dirty="0"/>
              <a:t>d</a:t>
            </a:r>
            <a:r>
              <a:rPr lang="en-US" sz="2000" dirty="0"/>
              <a:t>), then we can reject H</a:t>
            </a:r>
            <a:r>
              <a:rPr lang="en-US" sz="1400" dirty="0"/>
              <a:t>0</a:t>
            </a:r>
            <a:r>
              <a:rPr lang="en-US" sz="2000" dirty="0"/>
              <a:t> at distance </a:t>
            </a:r>
            <a:r>
              <a:rPr lang="en-US" sz="2000" b="1" i="1" dirty="0"/>
              <a:t>d</a:t>
            </a:r>
            <a:r>
              <a:rPr lang="en-US" sz="2000" b="1" dirty="0"/>
              <a:t> </a:t>
            </a:r>
            <a:r>
              <a:rPr lang="en-US" sz="2000" dirty="0"/>
              <a:t>for H</a:t>
            </a:r>
            <a:r>
              <a:rPr lang="en-US" sz="1400" dirty="0"/>
              <a:t>a1</a:t>
            </a:r>
            <a:r>
              <a:rPr lang="en-US" sz="2000" dirty="0"/>
              <a:t> – that is, we have significant clustering at scale </a:t>
            </a:r>
            <a:r>
              <a:rPr lang="en-US" sz="2000" b="1" i="1" dirty="0"/>
              <a:t>d</a:t>
            </a:r>
            <a:r>
              <a:rPr lang="en-US" sz="2000" dirty="0"/>
              <a:t>.</a:t>
            </a:r>
          </a:p>
          <a:p>
            <a:pPr lvl="1"/>
            <a:r>
              <a:rPr lang="en-US" sz="2000" dirty="0"/>
              <a:t>If L</a:t>
            </a:r>
            <a:r>
              <a:rPr lang="en-US" sz="2000" b="1" baseline="30000" dirty="0"/>
              <a:t>obs</a:t>
            </a:r>
            <a:r>
              <a:rPr lang="en-US" sz="2000" dirty="0"/>
              <a:t>(</a:t>
            </a:r>
            <a:r>
              <a:rPr lang="en-US" sz="2000" b="1" i="1" dirty="0"/>
              <a:t>d</a:t>
            </a:r>
            <a:r>
              <a:rPr lang="en-US" sz="2000" dirty="0"/>
              <a:t>) &lt; L</a:t>
            </a:r>
            <a:r>
              <a:rPr lang="en-US" sz="2000" b="1" baseline="30000" dirty="0"/>
              <a:t>-</a:t>
            </a:r>
            <a:r>
              <a:rPr lang="en-US" sz="2000" dirty="0"/>
              <a:t>(</a:t>
            </a:r>
            <a:r>
              <a:rPr lang="en-US" sz="2000" b="1" i="1" dirty="0"/>
              <a:t>d</a:t>
            </a:r>
            <a:r>
              <a:rPr lang="en-US" sz="2000" dirty="0"/>
              <a:t>), then we can reject H</a:t>
            </a:r>
            <a:r>
              <a:rPr lang="en-US" sz="1400" dirty="0"/>
              <a:t>0</a:t>
            </a:r>
            <a:r>
              <a:rPr lang="en-US" sz="2000" dirty="0"/>
              <a:t> at distance </a:t>
            </a:r>
            <a:r>
              <a:rPr lang="en-US" sz="2000" b="1" i="1" dirty="0"/>
              <a:t>d </a:t>
            </a:r>
            <a:r>
              <a:rPr lang="en-US" sz="2000" dirty="0"/>
              <a:t>for H</a:t>
            </a:r>
            <a:r>
              <a:rPr lang="en-US" sz="1400" dirty="0"/>
              <a:t>a2</a:t>
            </a:r>
            <a:r>
              <a:rPr lang="en-US" sz="2000" dirty="0"/>
              <a:t> – that is, we have significant dispersion at scale </a:t>
            </a:r>
            <a:r>
              <a:rPr lang="en-US" sz="2000" b="1" i="1" dirty="0"/>
              <a:t>d</a:t>
            </a:r>
            <a:r>
              <a:rPr lang="en-US" sz="2000" dirty="0" smtClean="0"/>
              <a:t>.</a:t>
            </a:r>
            <a:endParaRPr lang="en-US" sz="2000" dirty="0"/>
          </a:p>
        </p:txBody>
      </p:sp>
    </p:spTree>
    <p:extLst>
      <p:ext uri="{BB962C8B-B14F-4D97-AF65-F5344CB8AC3E}">
        <p14:creationId xmlns:p14="http://schemas.microsoft.com/office/powerpoint/2010/main" val="4096560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34901" cy="715962"/>
          </a:xfrm>
        </p:spPr>
        <p:txBody>
          <a:bodyPr>
            <a:normAutofit fontScale="90000"/>
          </a:bodyPr>
          <a:lstStyle/>
          <a:p>
            <a:r>
              <a:rPr lang="en-US" b="1" dirty="0" smtClean="0"/>
              <a:t>Getting at Significance: Demonstration</a:t>
            </a:r>
            <a:endParaRPr lang="en-US" b="1" dirty="0"/>
          </a:p>
        </p:txBody>
      </p:sp>
      <p:graphicFrame>
        <p:nvGraphicFramePr>
          <p:cNvPr id="13" name="Table 12"/>
          <p:cNvGraphicFramePr>
            <a:graphicFrameLocks noGrp="1"/>
          </p:cNvGraphicFramePr>
          <p:nvPr>
            <p:extLst>
              <p:ext uri="{D42A27DB-BD31-4B8C-83A1-F6EECF244321}">
                <p14:modId xmlns:p14="http://schemas.microsoft.com/office/powerpoint/2010/main" val="836575666"/>
              </p:ext>
            </p:extLst>
          </p:nvPr>
        </p:nvGraphicFramePr>
        <p:xfrm>
          <a:off x="152400" y="990600"/>
          <a:ext cx="8762998" cy="2811120"/>
        </p:xfrm>
        <a:graphic>
          <a:graphicData uri="http://schemas.openxmlformats.org/drawingml/2006/table">
            <a:tbl>
              <a:tblPr>
                <a:tableStyleId>{5C22544A-7EE6-4342-B048-85BDC9FD1C3A}</a:tableStyleId>
              </a:tblPr>
              <a:tblGrid>
                <a:gridCol w="1105964"/>
                <a:gridCol w="820152"/>
                <a:gridCol w="475315"/>
                <a:gridCol w="475315"/>
                <a:gridCol w="475315"/>
                <a:gridCol w="475315"/>
                <a:gridCol w="475315"/>
                <a:gridCol w="475315"/>
                <a:gridCol w="475315"/>
                <a:gridCol w="475315"/>
                <a:gridCol w="475315"/>
                <a:gridCol w="708315"/>
                <a:gridCol w="708315"/>
                <a:gridCol w="1142417"/>
              </a:tblGrid>
              <a:tr h="271679">
                <a:tc rowSpan="3">
                  <a:txBody>
                    <a:bodyPr/>
                    <a:lstStyle/>
                    <a:p>
                      <a:pPr algn="ctr" fontAlgn="ctr"/>
                      <a:r>
                        <a:rPr lang="en-US" sz="2000" b="1" u="sng" strike="noStrike" dirty="0">
                          <a:effectLst/>
                        </a:rPr>
                        <a:t>Distance d</a:t>
                      </a:r>
                      <a:endParaRPr lang="en-US" sz="2000" b="1" i="0" u="sng" strike="noStrike" dirty="0">
                        <a:solidFill>
                          <a:srgbClr val="000000"/>
                        </a:solidFill>
                        <a:effectLst/>
                        <a:latin typeface="Calibri"/>
                      </a:endParaRPr>
                    </a:p>
                  </a:txBody>
                  <a:tcPr marL="8490" marR="8490" marT="8490" marB="0" anchor="ctr"/>
                </a:tc>
                <a:tc gridSpan="10">
                  <a:txBody>
                    <a:bodyPr/>
                    <a:lstStyle/>
                    <a:p>
                      <a:pPr algn="ctr" fontAlgn="ctr"/>
                      <a:r>
                        <a:rPr lang="en-US" sz="2000" b="1" u="sng" strike="noStrike" dirty="0">
                          <a:effectLst/>
                        </a:rPr>
                        <a:t>L(d) Values for the 10 Patterns</a:t>
                      </a:r>
                      <a:endParaRPr lang="en-US" sz="2000" b="1" i="0" u="sng" strike="noStrike" dirty="0">
                        <a:solidFill>
                          <a:srgbClr val="000000"/>
                        </a:solidFill>
                        <a:effectLst/>
                        <a:latin typeface="Calibri"/>
                      </a:endParaRPr>
                    </a:p>
                  </a:txBody>
                  <a:tcPr marL="8490" marR="8490" marT="84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fontAlgn="ctr"/>
                      <a:r>
                        <a:rPr lang="en-US" sz="2000" b="1" u="sng" strike="noStrike">
                          <a:effectLst/>
                        </a:rPr>
                        <a:t>Lower Env.</a:t>
                      </a:r>
                      <a:br>
                        <a:rPr lang="en-US" sz="2000" b="1" u="sng" strike="noStrike">
                          <a:effectLst/>
                        </a:rPr>
                      </a:br>
                      <a:r>
                        <a:rPr lang="en-US" sz="2000" b="1" u="sng" strike="noStrike">
                          <a:effectLst/>
                        </a:rPr>
                        <a:t>L</a:t>
                      </a:r>
                      <a:r>
                        <a:rPr lang="en-US" sz="2000" b="1" u="sng" strike="noStrike" baseline="30000">
                          <a:effectLst/>
                        </a:rPr>
                        <a:t>-</a:t>
                      </a:r>
                      <a:r>
                        <a:rPr lang="en-US" sz="2000" b="1" u="sng" strike="noStrike">
                          <a:effectLst/>
                        </a:rPr>
                        <a:t>(d) </a:t>
                      </a:r>
                      <a:endParaRPr lang="en-US" sz="2000" b="1" i="0" u="sng" strike="noStrike">
                        <a:solidFill>
                          <a:srgbClr val="000000"/>
                        </a:solidFill>
                        <a:effectLst/>
                        <a:latin typeface="Calibri"/>
                      </a:endParaRPr>
                    </a:p>
                  </a:txBody>
                  <a:tcPr marL="8490" marR="8490" marT="8490" marB="0" anchor="ctr"/>
                </a:tc>
                <a:tc rowSpan="3">
                  <a:txBody>
                    <a:bodyPr/>
                    <a:lstStyle/>
                    <a:p>
                      <a:pPr algn="ctr" fontAlgn="ctr"/>
                      <a:r>
                        <a:rPr lang="en-US" sz="2000" b="1" u="sng" strike="noStrike">
                          <a:effectLst/>
                        </a:rPr>
                        <a:t>Upper Env.</a:t>
                      </a:r>
                      <a:br>
                        <a:rPr lang="en-US" sz="2000" b="1" u="sng" strike="noStrike">
                          <a:effectLst/>
                        </a:rPr>
                      </a:br>
                      <a:r>
                        <a:rPr lang="en-US" sz="2000" b="1" u="sng" strike="noStrike">
                          <a:effectLst/>
                        </a:rPr>
                        <a:t>L</a:t>
                      </a:r>
                      <a:r>
                        <a:rPr lang="en-US" sz="2000" b="1" u="sng" strike="noStrike" baseline="30000">
                          <a:effectLst/>
                        </a:rPr>
                        <a:t>+</a:t>
                      </a:r>
                      <a:r>
                        <a:rPr lang="en-US" sz="2000" b="1" u="sng" strike="noStrike">
                          <a:effectLst/>
                        </a:rPr>
                        <a:t>(d) </a:t>
                      </a:r>
                      <a:endParaRPr lang="en-US" sz="2000" b="1" i="0" u="sng" strike="noStrike">
                        <a:solidFill>
                          <a:srgbClr val="000000"/>
                        </a:solidFill>
                        <a:effectLst/>
                        <a:latin typeface="Calibri"/>
                      </a:endParaRPr>
                    </a:p>
                  </a:txBody>
                  <a:tcPr marL="8490" marR="8490" marT="8490" marB="0" anchor="ctr"/>
                </a:tc>
                <a:tc rowSpan="3">
                  <a:txBody>
                    <a:bodyPr/>
                    <a:lstStyle/>
                    <a:p>
                      <a:pPr algn="ctr" fontAlgn="ctr"/>
                      <a:r>
                        <a:rPr lang="en-US" sz="2000" b="1" u="sng" strike="noStrike">
                          <a:effectLst/>
                        </a:rPr>
                        <a:t>Verdict</a:t>
                      </a:r>
                      <a:endParaRPr lang="en-US" sz="2000" b="1" i="0" u="sng" strike="noStrike">
                        <a:solidFill>
                          <a:srgbClr val="000000"/>
                        </a:solidFill>
                        <a:effectLst/>
                        <a:latin typeface="Calibri"/>
                      </a:endParaRPr>
                    </a:p>
                  </a:txBody>
                  <a:tcPr marL="8490" marR="8490" marT="8490" marB="0" anchor="ctr"/>
                </a:tc>
              </a:tr>
              <a:tr h="568827">
                <a:tc vMerge="1">
                  <a:txBody>
                    <a:bodyPr/>
                    <a:lstStyle/>
                    <a:p>
                      <a:endParaRPr lang="en-US"/>
                    </a:p>
                  </a:txBody>
                  <a:tcPr/>
                </a:tc>
                <a:tc>
                  <a:txBody>
                    <a:bodyPr/>
                    <a:lstStyle/>
                    <a:p>
                      <a:pPr algn="ctr" fontAlgn="ctr"/>
                      <a:r>
                        <a:rPr lang="en-US" sz="2000" b="1" u="sng" strike="noStrike" dirty="0">
                          <a:effectLst/>
                        </a:rPr>
                        <a:t>Orig. </a:t>
                      </a:r>
                      <a:r>
                        <a:rPr lang="en-US" sz="2000" b="1" u="sng" strike="noStrike" dirty="0" smtClean="0">
                          <a:effectLst/>
                        </a:rPr>
                        <a:t>L</a:t>
                      </a:r>
                      <a:r>
                        <a:rPr lang="en-US" sz="2000" b="1" u="sng" strike="noStrike" baseline="30000" dirty="0" smtClean="0">
                          <a:effectLst/>
                        </a:rPr>
                        <a:t>obs</a:t>
                      </a:r>
                      <a:r>
                        <a:rPr lang="en-US" sz="2000" b="1" u="sng" strike="noStrike" dirty="0" smtClean="0">
                          <a:effectLst/>
                        </a:rPr>
                        <a:t>(d)</a:t>
                      </a:r>
                      <a:endParaRPr lang="en-US" sz="2000" b="1" i="0" u="sng" strike="noStrike" dirty="0">
                        <a:solidFill>
                          <a:srgbClr val="FF0000"/>
                        </a:solidFill>
                        <a:effectLst/>
                        <a:latin typeface="Calibri"/>
                      </a:endParaRPr>
                    </a:p>
                  </a:txBody>
                  <a:tcPr marL="8490" marR="8490" marT="8490" marB="0" anchor="ctr"/>
                </a:tc>
                <a:tc gridSpan="9">
                  <a:txBody>
                    <a:bodyPr/>
                    <a:lstStyle/>
                    <a:p>
                      <a:pPr algn="ctr" fontAlgn="ctr"/>
                      <a:r>
                        <a:rPr lang="en-US" sz="2000" b="1" u="sng" strike="noStrike" dirty="0" smtClean="0">
                          <a:effectLst/>
                        </a:rPr>
                        <a:t>L(d)’s for</a:t>
                      </a:r>
                      <a:r>
                        <a:rPr lang="en-US" sz="2000" b="1" u="sng" strike="noStrike" baseline="0" dirty="0" smtClean="0">
                          <a:effectLst/>
                        </a:rPr>
                        <a:t> 9 Random Patterns</a:t>
                      </a:r>
                      <a:endParaRPr lang="en-US" sz="2000" b="1" i="0" u="sng" strike="noStrike" dirty="0">
                        <a:solidFill>
                          <a:srgbClr val="000000"/>
                        </a:solidFill>
                        <a:effectLst/>
                        <a:latin typeface="Calibri"/>
                      </a:endParaRPr>
                    </a:p>
                  </a:txBody>
                  <a:tcPr marL="8490" marR="8490" marT="84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271679">
                <a:tc vMerge="1">
                  <a:txBody>
                    <a:bodyPr/>
                    <a:lstStyle/>
                    <a:p>
                      <a:endParaRPr lang="en-US"/>
                    </a:p>
                  </a:txBody>
                  <a:tcPr/>
                </a:tc>
                <a:tc>
                  <a:txBody>
                    <a:bodyPr/>
                    <a:lstStyle/>
                    <a:p>
                      <a:pPr algn="ctr" fontAlgn="ctr"/>
                      <a:r>
                        <a:rPr lang="en-US" sz="2000" b="1" i="1" u="sng" strike="noStrike" dirty="0">
                          <a:solidFill>
                            <a:srgbClr val="FF0000"/>
                          </a:solidFill>
                          <a:effectLst/>
                        </a:rPr>
                        <a:t>1</a:t>
                      </a:r>
                      <a:endParaRPr lang="en-US" sz="2000" b="1" i="1" u="sng" strike="noStrike" dirty="0">
                        <a:solidFill>
                          <a:srgbClr val="FF0000"/>
                        </a:solidFill>
                        <a:effectLst/>
                        <a:latin typeface="Calibri"/>
                      </a:endParaRPr>
                    </a:p>
                  </a:txBody>
                  <a:tcPr marL="8490" marR="8490" marT="8490" marB="0" anchor="ctr"/>
                </a:tc>
                <a:tc>
                  <a:txBody>
                    <a:bodyPr/>
                    <a:lstStyle/>
                    <a:p>
                      <a:pPr algn="ctr" fontAlgn="ctr"/>
                      <a:r>
                        <a:rPr lang="en-US" sz="2000" b="1" u="sng" strike="noStrike">
                          <a:effectLst/>
                        </a:rPr>
                        <a:t>2</a:t>
                      </a:r>
                      <a:endParaRPr lang="en-US" sz="2000" b="1" i="1" u="sng" strike="noStrike">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3</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a:effectLst/>
                        </a:rPr>
                        <a:t>4</a:t>
                      </a:r>
                      <a:endParaRPr lang="en-US" sz="2000" b="1" i="1" u="sng" strike="noStrike">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5</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6</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a:effectLst/>
                        </a:rPr>
                        <a:t>7</a:t>
                      </a:r>
                      <a:endParaRPr lang="en-US" sz="2000" b="1" i="1" u="sng" strike="noStrike">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8</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9</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10</a:t>
                      </a:r>
                      <a:endParaRPr lang="en-US" sz="2000" b="1" i="1" u="sng" strike="noStrike" dirty="0">
                        <a:solidFill>
                          <a:srgbClr val="000000"/>
                        </a:solidFill>
                        <a:effectLst/>
                        <a:latin typeface="Calibri"/>
                      </a:endParaRPr>
                    </a:p>
                  </a:txBody>
                  <a:tcPr marL="8490" marR="8490" marT="8490" marB="0" anchor="ctr"/>
                </a:tc>
                <a:tc vMerge="1">
                  <a:txBody>
                    <a:bodyPr/>
                    <a:lstStyle/>
                    <a:p>
                      <a:endParaRPr lang="en-US"/>
                    </a:p>
                  </a:txBody>
                  <a:tcPr/>
                </a:tc>
                <a:tc vMerge="1">
                  <a:txBody>
                    <a:bodyPr/>
                    <a:lstStyle/>
                    <a:p>
                      <a:endParaRPr lang="en-US"/>
                    </a:p>
                  </a:txBody>
                  <a:tcPr/>
                </a:tc>
                <a:tc vMerge="1">
                  <a:txBody>
                    <a:bodyPr/>
                    <a:lstStyle/>
                    <a:p>
                      <a:endParaRPr lang="en-US"/>
                    </a:p>
                  </a:txBody>
                  <a:tcPr/>
                </a:tc>
              </a:tr>
              <a:tr h="263189">
                <a:tc>
                  <a:txBody>
                    <a:bodyPr/>
                    <a:lstStyle/>
                    <a:p>
                      <a:pPr algn="l" fontAlgn="b"/>
                      <a:r>
                        <a:rPr lang="en-US" sz="2000" b="1" u="none" strike="noStrike">
                          <a:effectLst/>
                        </a:rPr>
                        <a:t>Small</a:t>
                      </a:r>
                      <a:endParaRPr lang="en-US" sz="2000" b="1" i="0" u="none" strike="noStrike">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45</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30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32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36</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40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30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40</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a:t>
                      </a:r>
                      <a:r>
                        <a:rPr lang="en-US" sz="2000" u="none" strike="noStrike" dirty="0" err="1" smtClean="0">
                          <a:effectLst/>
                        </a:rPr>
                        <a:t>Clust</a:t>
                      </a:r>
                      <a:r>
                        <a:rPr lang="en-US" sz="2000" u="none" strike="noStrike" dirty="0" smtClean="0">
                          <a:effectLst/>
                        </a:rPr>
                        <a:t>.</a:t>
                      </a:r>
                      <a:endParaRPr lang="en-US" sz="2000" b="0" i="0" u="none" strike="noStrike" dirty="0">
                        <a:solidFill>
                          <a:srgbClr val="000000"/>
                        </a:solidFill>
                        <a:effectLst/>
                        <a:latin typeface="Calibri"/>
                      </a:endParaRPr>
                    </a:p>
                  </a:txBody>
                  <a:tcPr marL="8490" marR="8490" marT="8490" marB="0" anchor="b"/>
                </a:tc>
              </a:tr>
              <a:tr h="263189">
                <a:tc>
                  <a:txBody>
                    <a:bodyPr/>
                    <a:lstStyle/>
                    <a:p>
                      <a:pPr algn="l" fontAlgn="b"/>
                      <a:r>
                        <a:rPr lang="en-US" sz="2000" b="1" u="none" strike="noStrike" dirty="0" err="1" smtClean="0">
                          <a:effectLst/>
                        </a:rPr>
                        <a:t>Md</a:t>
                      </a:r>
                      <a:r>
                        <a:rPr lang="en-US" sz="2000" b="1" u="none" strike="noStrike" dirty="0" smtClean="0">
                          <a:effectLst/>
                        </a:rPr>
                        <a:t>-Small</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90</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83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68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79</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68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88</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a:t>
                      </a:r>
                      <a:r>
                        <a:rPr lang="en-US" sz="2000" u="none" strike="noStrike" dirty="0" err="1" smtClean="0">
                          <a:effectLst/>
                        </a:rPr>
                        <a:t>Clust</a:t>
                      </a:r>
                      <a:r>
                        <a:rPr lang="en-US" sz="2000" u="none" strike="noStrike" dirty="0" smtClean="0">
                          <a:effectLst/>
                        </a:rPr>
                        <a:t>.</a:t>
                      </a:r>
                    </a:p>
                  </a:txBody>
                  <a:tcPr marL="8490" marR="8490" marT="8490" marB="0" anchor="b"/>
                </a:tc>
              </a:tr>
              <a:tr h="263189">
                <a:tc>
                  <a:txBody>
                    <a:bodyPr/>
                    <a:lstStyle/>
                    <a:p>
                      <a:pPr algn="l" fontAlgn="b"/>
                      <a:r>
                        <a:rPr lang="en-US" sz="2000" b="1" u="none" strike="noStrike" dirty="0">
                          <a:effectLst/>
                        </a:rPr>
                        <a:t>Medium</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135</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143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131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144</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157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123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132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138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142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128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123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157</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Random</a:t>
                      </a:r>
                      <a:endParaRPr lang="en-US" sz="2000" b="0" i="0" u="none" strike="noStrike" dirty="0">
                        <a:solidFill>
                          <a:srgbClr val="000000"/>
                        </a:solidFill>
                        <a:effectLst/>
                        <a:latin typeface="Calibri"/>
                      </a:endParaRPr>
                    </a:p>
                  </a:txBody>
                  <a:tcPr marL="8490" marR="8490" marT="8490" marB="0" anchor="b"/>
                </a:tc>
              </a:tr>
              <a:tr h="263189">
                <a:tc>
                  <a:txBody>
                    <a:bodyPr/>
                    <a:lstStyle/>
                    <a:p>
                      <a:pPr algn="l" fontAlgn="b"/>
                      <a:r>
                        <a:rPr lang="en-US" sz="2000" b="1" u="none" strike="noStrike" dirty="0" err="1" smtClean="0">
                          <a:effectLst/>
                        </a:rPr>
                        <a:t>Md</a:t>
                      </a:r>
                      <a:r>
                        <a:rPr lang="en-US" sz="2000" b="1" u="none" strike="noStrike" dirty="0" smtClean="0">
                          <a:effectLst/>
                        </a:rPr>
                        <a:t>-Large</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180</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191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201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195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199</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200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190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201</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a:t>
                      </a:r>
                      <a:r>
                        <a:rPr lang="en-US" sz="2000" u="none" strike="noStrike" dirty="0" smtClean="0">
                          <a:effectLst/>
                        </a:rPr>
                        <a:t>Disp.</a:t>
                      </a:r>
                      <a:endParaRPr lang="en-US" sz="2000" b="0" i="0" u="none" strike="noStrike" dirty="0">
                        <a:solidFill>
                          <a:srgbClr val="000000"/>
                        </a:solidFill>
                        <a:effectLst/>
                        <a:latin typeface="Calibri"/>
                      </a:endParaRPr>
                    </a:p>
                  </a:txBody>
                  <a:tcPr marL="8490" marR="8490" marT="8490" marB="0" anchor="b"/>
                </a:tc>
              </a:tr>
              <a:tr h="271679">
                <a:tc>
                  <a:txBody>
                    <a:bodyPr/>
                    <a:lstStyle/>
                    <a:p>
                      <a:pPr algn="l" fontAlgn="b"/>
                      <a:r>
                        <a:rPr lang="en-US" sz="2000" b="1" u="none" strike="noStrike" dirty="0">
                          <a:effectLst/>
                        </a:rPr>
                        <a:t>Large</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225</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260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271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248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265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248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248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271</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a:t>
                      </a:r>
                      <a:r>
                        <a:rPr lang="en-US" sz="2000" u="none" strike="noStrike" dirty="0" smtClean="0">
                          <a:effectLst/>
                        </a:rPr>
                        <a:t>Disp.</a:t>
                      </a:r>
                      <a:endParaRPr lang="en-US" sz="2000" b="0" i="0" u="none" strike="noStrike" dirty="0">
                        <a:solidFill>
                          <a:srgbClr val="000000"/>
                        </a:solidFill>
                        <a:effectLst/>
                        <a:latin typeface="Calibri"/>
                      </a:endParaRPr>
                    </a:p>
                  </a:txBody>
                  <a:tcPr marL="8490" marR="8490" marT="8490" marB="0" anchor="b"/>
                </a:tc>
              </a:tr>
            </a:tbl>
          </a:graphicData>
        </a:graphic>
      </p:graphicFrame>
      <p:sp>
        <p:nvSpPr>
          <p:cNvPr id="15" name="TextBox 14"/>
          <p:cNvSpPr txBox="1"/>
          <p:nvPr/>
        </p:nvSpPr>
        <p:spPr>
          <a:xfrm>
            <a:off x="152400" y="3962400"/>
            <a:ext cx="8839200" cy="2677656"/>
          </a:xfrm>
          <a:prstGeom prst="rect">
            <a:avLst/>
          </a:prstGeom>
          <a:noFill/>
        </p:spPr>
        <p:txBody>
          <a:bodyPr wrap="square" rtlCol="0">
            <a:spAutoFit/>
          </a:bodyPr>
          <a:lstStyle/>
          <a:p>
            <a:r>
              <a:rPr lang="en-US" sz="2400" b="1" i="1" dirty="0" smtClean="0"/>
              <a:t>In the current example, we see the following: </a:t>
            </a:r>
          </a:p>
          <a:p>
            <a:pPr marL="285750" indent="-285750">
              <a:buFont typeface="Arial" pitchFamily="34" charset="0"/>
              <a:buChar char="•"/>
            </a:pPr>
            <a:r>
              <a:rPr lang="en-US" sz="2400" dirty="0"/>
              <a:t>L</a:t>
            </a:r>
            <a:r>
              <a:rPr lang="en-US" sz="2400" b="1" baseline="30000" dirty="0"/>
              <a:t>obs</a:t>
            </a:r>
            <a:r>
              <a:rPr lang="en-US" sz="2400" dirty="0"/>
              <a:t>(</a:t>
            </a:r>
            <a:r>
              <a:rPr lang="en-US" sz="2400" b="1" i="1" dirty="0"/>
              <a:t>d</a:t>
            </a:r>
            <a:r>
              <a:rPr lang="en-US" sz="2400" dirty="0"/>
              <a:t>) &gt; L</a:t>
            </a:r>
            <a:r>
              <a:rPr lang="en-US" sz="2400" b="1" baseline="30000" dirty="0"/>
              <a:t>+</a:t>
            </a:r>
            <a:r>
              <a:rPr lang="en-US" sz="2400" dirty="0"/>
              <a:t>(</a:t>
            </a:r>
            <a:r>
              <a:rPr lang="en-US" sz="2400" b="1" i="1" dirty="0"/>
              <a:t>d</a:t>
            </a:r>
            <a:r>
              <a:rPr lang="en-US" sz="2400" dirty="0" smtClean="0"/>
              <a:t>) at small and medium-small distances, meaning that we have significant clustering at those scales.</a:t>
            </a:r>
            <a:endParaRPr lang="en-US" sz="2400" dirty="0"/>
          </a:p>
          <a:p>
            <a:pPr marL="285750" indent="-285750">
              <a:buFont typeface="Arial" pitchFamily="34" charset="0"/>
              <a:buChar char="•"/>
            </a:pPr>
            <a:r>
              <a:rPr lang="en-US" sz="2400" dirty="0" smtClean="0"/>
              <a:t>L</a:t>
            </a:r>
            <a:r>
              <a:rPr lang="en-US" sz="2400" b="1" baseline="30000" dirty="0" smtClean="0"/>
              <a:t>-</a:t>
            </a:r>
            <a:r>
              <a:rPr lang="en-US" sz="2400" dirty="0"/>
              <a:t>(</a:t>
            </a:r>
            <a:r>
              <a:rPr lang="en-US" sz="2400" b="1" i="1" dirty="0"/>
              <a:t>d</a:t>
            </a:r>
            <a:r>
              <a:rPr lang="en-US" sz="2400" dirty="0"/>
              <a:t>) &lt; L</a:t>
            </a:r>
            <a:r>
              <a:rPr lang="en-US" sz="2400" b="1" baseline="30000" dirty="0"/>
              <a:t>obs</a:t>
            </a:r>
            <a:r>
              <a:rPr lang="en-US" sz="2400" dirty="0"/>
              <a:t>(</a:t>
            </a:r>
            <a:r>
              <a:rPr lang="en-US" sz="2400" b="1" i="1" dirty="0"/>
              <a:t>d</a:t>
            </a:r>
            <a:r>
              <a:rPr lang="en-US" sz="2400" dirty="0"/>
              <a:t>) &lt; L</a:t>
            </a:r>
            <a:r>
              <a:rPr lang="en-US" sz="2400" b="1" baseline="30000" dirty="0"/>
              <a:t>+</a:t>
            </a:r>
            <a:r>
              <a:rPr lang="en-US" sz="2400" dirty="0"/>
              <a:t>(</a:t>
            </a:r>
            <a:r>
              <a:rPr lang="en-US" sz="2400" b="1" i="1" dirty="0" smtClean="0"/>
              <a:t>d</a:t>
            </a:r>
            <a:r>
              <a:rPr lang="en-US" sz="2400" dirty="0" smtClean="0"/>
              <a:t>) at medium distances, meaning that we have what is essentially a random pattern at that scale.</a:t>
            </a:r>
          </a:p>
          <a:p>
            <a:pPr marL="285750" indent="-285750">
              <a:buFont typeface="Arial" pitchFamily="34" charset="0"/>
              <a:buChar char="•"/>
            </a:pPr>
            <a:r>
              <a:rPr lang="en-US" sz="2400" dirty="0" smtClean="0"/>
              <a:t>L</a:t>
            </a:r>
            <a:r>
              <a:rPr lang="en-US" sz="2400" b="1" baseline="30000" dirty="0" smtClean="0"/>
              <a:t>obs</a:t>
            </a:r>
            <a:r>
              <a:rPr lang="en-US" sz="2400" dirty="0" smtClean="0"/>
              <a:t>(</a:t>
            </a:r>
            <a:r>
              <a:rPr lang="en-US" sz="2400" b="1" i="1" dirty="0" smtClean="0"/>
              <a:t>d</a:t>
            </a:r>
            <a:r>
              <a:rPr lang="en-US" sz="2400" dirty="0"/>
              <a:t>) &lt; </a:t>
            </a:r>
            <a:r>
              <a:rPr lang="en-US" sz="2400" dirty="0" smtClean="0"/>
              <a:t>L</a:t>
            </a:r>
            <a:r>
              <a:rPr lang="en-US" sz="2400" b="1" baseline="30000" dirty="0" smtClean="0"/>
              <a:t>-</a:t>
            </a:r>
            <a:r>
              <a:rPr lang="en-US" sz="2400" dirty="0" smtClean="0"/>
              <a:t>(</a:t>
            </a:r>
            <a:r>
              <a:rPr lang="en-US" sz="2400" b="1" i="1" dirty="0"/>
              <a:t>d</a:t>
            </a:r>
            <a:r>
              <a:rPr lang="en-US" sz="2400" dirty="0" smtClean="0"/>
              <a:t>) at medium-large and large distances, meaning that we have significant dispersion at those scales.</a:t>
            </a:r>
            <a:endParaRPr lang="en-US" sz="2400" dirty="0"/>
          </a:p>
        </p:txBody>
      </p:sp>
    </p:spTree>
    <p:extLst>
      <p:ext uri="{BB962C8B-B14F-4D97-AF65-F5344CB8AC3E}">
        <p14:creationId xmlns:p14="http://schemas.microsoft.com/office/powerpoint/2010/main" val="36072428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92162"/>
          </a:xfrm>
        </p:spPr>
        <p:txBody>
          <a:bodyPr>
            <a:normAutofit fontScale="90000"/>
          </a:bodyPr>
          <a:lstStyle/>
          <a:p>
            <a:r>
              <a:rPr lang="en-US" b="1" dirty="0" smtClean="0"/>
              <a:t>Some Notes from ArcGIS Online Tutorial</a:t>
            </a:r>
            <a:endParaRPr lang="en-US" b="1" dirty="0"/>
          </a:p>
        </p:txBody>
      </p:sp>
      <p:sp>
        <p:nvSpPr>
          <p:cNvPr id="3" name="Content Placeholder 2"/>
          <p:cNvSpPr>
            <a:spLocks noGrp="1"/>
          </p:cNvSpPr>
          <p:nvPr>
            <p:ph idx="1"/>
          </p:nvPr>
        </p:nvSpPr>
        <p:spPr>
          <a:xfrm>
            <a:off x="0" y="1219200"/>
            <a:ext cx="9144000" cy="5638800"/>
          </a:xfrm>
        </p:spPr>
        <p:txBody>
          <a:bodyPr>
            <a:normAutofit fontScale="85000" lnSpcReduction="20000"/>
          </a:bodyPr>
          <a:lstStyle/>
          <a:p>
            <a:r>
              <a:rPr lang="en-US" dirty="0"/>
              <a:t>Because the </a:t>
            </a:r>
            <a:r>
              <a:rPr lang="en-US" b="1" dirty="0"/>
              <a:t>confidence envelope</a:t>
            </a:r>
            <a:r>
              <a:rPr lang="en-US" dirty="0"/>
              <a:t> is constructed from random permutations, the values defining the confidence envelope will change from one run to the next, even when parameters are identical. If you set a seed value, however, for the </a:t>
            </a:r>
            <a:r>
              <a:rPr lang="en-US" dirty="0">
                <a:hlinkClick r:id="rId2"/>
              </a:rPr>
              <a:t>Random Number Generator</a:t>
            </a:r>
            <a:r>
              <a:rPr lang="en-US" dirty="0"/>
              <a:t> </a:t>
            </a:r>
            <a:r>
              <a:rPr lang="en-US" dirty="0" err="1"/>
              <a:t>geoprocessing</a:t>
            </a:r>
            <a:r>
              <a:rPr lang="en-US" dirty="0"/>
              <a:t> environment, repeat analyses will produce consistent results.</a:t>
            </a:r>
          </a:p>
          <a:p>
            <a:r>
              <a:rPr lang="en-US" dirty="0"/>
              <a:t>The number of permutations selected for the </a:t>
            </a:r>
            <a:r>
              <a:rPr lang="en-US" b="1" dirty="0"/>
              <a:t>Compute Confidence Envelope</a:t>
            </a:r>
            <a:r>
              <a:rPr lang="en-US" dirty="0"/>
              <a:t> parameter may be loosely translated to confidence levels: 9 for 90%, 99 for 99%, and 999 for 99.9</a:t>
            </a:r>
            <a:r>
              <a:rPr lang="en-US" dirty="0" smtClean="0"/>
              <a:t>%.</a:t>
            </a:r>
          </a:p>
          <a:p>
            <a:pPr lvl="1"/>
            <a:r>
              <a:rPr lang="en-US" dirty="0" smtClean="0"/>
              <a:t>For instance, when you have 999 permutations and </a:t>
            </a:r>
            <a:r>
              <a:rPr lang="en-US" dirty="0"/>
              <a:t>L</a:t>
            </a:r>
            <a:r>
              <a:rPr lang="en-US" b="1" baseline="30000" dirty="0"/>
              <a:t>obs</a:t>
            </a:r>
            <a:r>
              <a:rPr lang="en-US" dirty="0"/>
              <a:t>(</a:t>
            </a:r>
            <a:r>
              <a:rPr lang="en-US" b="1" i="1" dirty="0"/>
              <a:t>d</a:t>
            </a:r>
            <a:r>
              <a:rPr lang="en-US" dirty="0"/>
              <a:t>) &lt; L</a:t>
            </a:r>
            <a:r>
              <a:rPr lang="en-US" b="1" baseline="30000" dirty="0"/>
              <a:t>-</a:t>
            </a:r>
            <a:r>
              <a:rPr lang="en-US" dirty="0"/>
              <a:t>(</a:t>
            </a:r>
            <a:r>
              <a:rPr lang="en-US" b="1" i="1" dirty="0"/>
              <a:t>d</a:t>
            </a:r>
            <a:r>
              <a:rPr lang="en-US" dirty="0" smtClean="0"/>
              <a:t>) at some distance </a:t>
            </a:r>
            <a:r>
              <a:rPr lang="en-US" b="1" i="1" dirty="0" smtClean="0"/>
              <a:t>d</a:t>
            </a:r>
            <a:r>
              <a:rPr lang="en-US" dirty="0" smtClean="0"/>
              <a:t>, then you can be approximately 99.9% confident that you have significant dispersion at that distance </a:t>
            </a:r>
            <a:r>
              <a:rPr lang="en-US" b="1" i="1" dirty="0" smtClean="0"/>
              <a:t>d</a:t>
            </a:r>
            <a:r>
              <a:rPr lang="en-US" dirty="0" smtClean="0"/>
              <a:t>.</a:t>
            </a:r>
          </a:p>
          <a:p>
            <a:r>
              <a:rPr lang="en-US" dirty="0" smtClean="0"/>
              <a:t>Running 999 permutations may take a LONG time, depending on your computer speed, the number of distance bands, and the number of points in your original pattern. </a:t>
            </a:r>
            <a:endParaRPr lang="en-US" dirty="0"/>
          </a:p>
        </p:txBody>
      </p:sp>
    </p:spTree>
    <p:extLst>
      <p:ext uri="{BB962C8B-B14F-4D97-AF65-F5344CB8AC3E}">
        <p14:creationId xmlns:p14="http://schemas.microsoft.com/office/powerpoint/2010/main" val="30276362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en-US" sz="3600" b="1" dirty="0" smtClean="0"/>
              <a:t>Creating Confidence Envelopes in ArcGIS</a:t>
            </a:r>
            <a:endParaRPr lang="en-US" sz="3600"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61377"/>
            <a:ext cx="7535839" cy="59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1668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smtClean="0"/>
              <a:t>The Output Table</a:t>
            </a:r>
            <a:endParaRPr lang="en-US" b="1"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303" y="1066800"/>
            <a:ext cx="7352297" cy="439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5638800"/>
            <a:ext cx="8686800" cy="954107"/>
          </a:xfrm>
          <a:prstGeom prst="rect">
            <a:avLst/>
          </a:prstGeom>
          <a:noFill/>
        </p:spPr>
        <p:txBody>
          <a:bodyPr wrap="square" rtlCol="0">
            <a:spAutoFit/>
          </a:bodyPr>
          <a:lstStyle/>
          <a:p>
            <a:r>
              <a:rPr lang="en-US" sz="2800" dirty="0" smtClean="0"/>
              <a:t>Note the new fields in the output table: </a:t>
            </a:r>
          </a:p>
          <a:p>
            <a:r>
              <a:rPr lang="en-US" sz="2800" dirty="0" err="1" smtClean="0">
                <a:solidFill>
                  <a:srgbClr val="FF0000"/>
                </a:solidFill>
              </a:rPr>
              <a:t>LwConfEnv</a:t>
            </a:r>
            <a:r>
              <a:rPr lang="en-US" sz="2800" dirty="0" smtClean="0">
                <a:solidFill>
                  <a:srgbClr val="FF0000"/>
                </a:solidFill>
              </a:rPr>
              <a:t> </a:t>
            </a:r>
            <a:r>
              <a:rPr lang="en-US" sz="2800" dirty="0" smtClean="0"/>
              <a:t>(this is L</a:t>
            </a:r>
            <a:r>
              <a:rPr lang="en-US" sz="2800" baseline="30000" dirty="0" smtClean="0"/>
              <a:t>-</a:t>
            </a:r>
            <a:r>
              <a:rPr lang="en-US" sz="2800" dirty="0" smtClean="0"/>
              <a:t>(</a:t>
            </a:r>
            <a:r>
              <a:rPr lang="en-US" sz="2800" b="1" i="1" dirty="0" smtClean="0"/>
              <a:t>d</a:t>
            </a:r>
            <a:r>
              <a:rPr lang="en-US" sz="2800" dirty="0" smtClean="0"/>
              <a:t>)) and </a:t>
            </a:r>
            <a:r>
              <a:rPr lang="en-US" sz="2800" dirty="0" err="1" smtClean="0">
                <a:solidFill>
                  <a:srgbClr val="FF0000"/>
                </a:solidFill>
              </a:rPr>
              <a:t>HiConfEnv</a:t>
            </a:r>
            <a:r>
              <a:rPr lang="en-US" sz="2800" dirty="0" smtClean="0">
                <a:solidFill>
                  <a:srgbClr val="FF0000"/>
                </a:solidFill>
              </a:rPr>
              <a:t> </a:t>
            </a:r>
            <a:r>
              <a:rPr lang="en-US" sz="2800" dirty="0" smtClean="0"/>
              <a:t>(this is L</a:t>
            </a:r>
            <a:r>
              <a:rPr lang="en-US" sz="2800" baseline="30000" dirty="0" smtClean="0"/>
              <a:t>+</a:t>
            </a:r>
            <a:r>
              <a:rPr lang="en-US" sz="2800" dirty="0" smtClean="0"/>
              <a:t>(</a:t>
            </a:r>
            <a:r>
              <a:rPr lang="en-US" sz="2800" b="1" i="1" dirty="0" smtClean="0"/>
              <a:t>d</a:t>
            </a:r>
            <a:r>
              <a:rPr lang="en-US" sz="2800" dirty="0" smtClean="0"/>
              <a:t>)).</a:t>
            </a:r>
            <a:endParaRPr lang="en-US" sz="2800" dirty="0"/>
          </a:p>
        </p:txBody>
      </p:sp>
    </p:spTree>
    <p:extLst>
      <p:ext uri="{BB962C8B-B14F-4D97-AF65-F5344CB8AC3E}">
        <p14:creationId xmlns:p14="http://schemas.microsoft.com/office/powerpoint/2010/main" val="10879593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b="1" dirty="0" smtClean="0"/>
              <a:t>The Option to Add Weights</a:t>
            </a:r>
            <a:endParaRPr lang="en-US" b="1" dirty="0"/>
          </a:p>
        </p:txBody>
      </p:sp>
      <p:sp>
        <p:nvSpPr>
          <p:cNvPr id="3" name="Content Placeholder 2"/>
          <p:cNvSpPr>
            <a:spLocks noGrp="1"/>
          </p:cNvSpPr>
          <p:nvPr>
            <p:ph idx="1"/>
          </p:nvPr>
        </p:nvSpPr>
        <p:spPr>
          <a:xfrm>
            <a:off x="0" y="1143000"/>
            <a:ext cx="9144000" cy="5715000"/>
          </a:xfrm>
        </p:spPr>
        <p:txBody>
          <a:bodyPr>
            <a:normAutofit fontScale="85000" lnSpcReduction="10000"/>
          </a:bodyPr>
          <a:lstStyle/>
          <a:p>
            <a:r>
              <a:rPr lang="en-US" dirty="0" smtClean="0"/>
              <a:t>ArcGIS gives an option to include weights in the K Function Dialog Box, i.e., run weighted K Function Analysis.</a:t>
            </a:r>
          </a:p>
          <a:p>
            <a:r>
              <a:rPr lang="en-US" dirty="0" smtClean="0"/>
              <a:t>That’s useful for when each point has a value associated with it (e.g., # of crimes at that point), and we want to know where the </a:t>
            </a:r>
            <a:r>
              <a:rPr lang="en-US" i="1" dirty="0" smtClean="0"/>
              <a:t>values</a:t>
            </a:r>
            <a:r>
              <a:rPr lang="en-US" dirty="0" smtClean="0"/>
              <a:t> at each point are clustered</a:t>
            </a:r>
            <a:r>
              <a:rPr lang="en-US" dirty="0"/>
              <a:t>, dispersed, or random within the </a:t>
            </a:r>
            <a:r>
              <a:rPr lang="en-US" dirty="0" smtClean="0"/>
              <a:t>given pattern </a:t>
            </a:r>
            <a:r>
              <a:rPr lang="en-US" dirty="0"/>
              <a:t>of points</a:t>
            </a:r>
            <a:r>
              <a:rPr lang="en-US" dirty="0" smtClean="0"/>
              <a:t>.</a:t>
            </a:r>
          </a:p>
          <a:p>
            <a:r>
              <a:rPr lang="en-US" dirty="0" smtClean="0"/>
              <a:t>We won’t be using this tool in this course, because we’ve seen other tools which do very similar things in the next couple lectures with much more widely used tools (e.g., Moran’s I). </a:t>
            </a:r>
          </a:p>
          <a:p>
            <a:r>
              <a:rPr lang="en-US" dirty="0" smtClean="0"/>
              <a:t>For more info, see: </a:t>
            </a:r>
            <a:r>
              <a:rPr lang="en-US" dirty="0">
                <a:hlinkClick r:id="rId2"/>
              </a:rPr>
              <a:t>http://www.nku.edu/~</a:t>
            </a:r>
            <a:r>
              <a:rPr lang="en-US" dirty="0" smtClean="0">
                <a:hlinkClick r:id="rId2"/>
              </a:rPr>
              <a:t>longa/geomed/ppa/doc/wgtkfun/wgtkfun.htm</a:t>
            </a:r>
            <a:endParaRPr lang="en-US" dirty="0" smtClean="0"/>
          </a:p>
        </p:txBody>
      </p:sp>
    </p:spTree>
    <p:extLst>
      <p:ext uri="{BB962C8B-B14F-4D97-AF65-F5344CB8AC3E}">
        <p14:creationId xmlns:p14="http://schemas.microsoft.com/office/powerpoint/2010/main" val="357153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a:normAutofit fontScale="92500" lnSpcReduction="20000"/>
          </a:bodyPr>
          <a:lstStyle/>
          <a:p>
            <a:r>
              <a:rPr lang="en-US" dirty="0" smtClean="0"/>
              <a:t>Assume you have some points really close to the boundary of your region, like the yellow point in the figure below. If we draw a circle of radius </a:t>
            </a:r>
            <a:r>
              <a:rPr lang="en-US" b="1" i="1" dirty="0" smtClean="0"/>
              <a:t>d</a:t>
            </a:r>
            <a:r>
              <a:rPr lang="en-US" dirty="0" smtClean="0"/>
              <a:t> around that point, about 1/2 of the circle is </a:t>
            </a:r>
            <a:r>
              <a:rPr lang="en-US" i="1" dirty="0" smtClean="0"/>
              <a:t>outside</a:t>
            </a:r>
            <a:r>
              <a:rPr lang="en-US" dirty="0" smtClean="0"/>
              <a:t> the study area, meaning that there could never be any other points in that part of the circle. </a:t>
            </a:r>
          </a:p>
          <a:p>
            <a:endParaRPr lang="en-US" dirty="0" smtClean="0"/>
          </a:p>
          <a:p>
            <a:endParaRPr lang="en-US" dirty="0"/>
          </a:p>
          <a:p>
            <a:endParaRPr lang="en-US" dirty="0" smtClean="0"/>
          </a:p>
          <a:p>
            <a:endParaRPr lang="en-US" dirty="0"/>
          </a:p>
          <a:p>
            <a:r>
              <a:rPr lang="en-US" dirty="0" smtClean="0"/>
              <a:t>On the other hand, the circle of radius </a:t>
            </a:r>
            <a:r>
              <a:rPr lang="en-US" b="1" i="1" dirty="0" smtClean="0"/>
              <a:t>d</a:t>
            </a:r>
            <a:r>
              <a:rPr lang="en-US" dirty="0" smtClean="0"/>
              <a:t> around the blue point is entirely within the study area meaning that theoretically, there could be other points </a:t>
            </a:r>
            <a:r>
              <a:rPr lang="en-US" i="1" dirty="0" smtClean="0"/>
              <a:t>anywhere</a:t>
            </a:r>
            <a:r>
              <a:rPr lang="en-US" dirty="0" smtClean="0"/>
              <a:t> in that circle.</a:t>
            </a:r>
          </a:p>
        </p:txBody>
      </p:sp>
      <p:sp>
        <p:nvSpPr>
          <p:cNvPr id="2" name="Title 1"/>
          <p:cNvSpPr>
            <a:spLocks noGrp="1"/>
          </p:cNvSpPr>
          <p:nvPr>
            <p:ph type="title"/>
          </p:nvPr>
        </p:nvSpPr>
        <p:spPr>
          <a:xfrm>
            <a:off x="0" y="46038"/>
            <a:ext cx="9144000" cy="792162"/>
          </a:xfrm>
        </p:spPr>
        <p:txBody>
          <a:bodyPr>
            <a:normAutofit/>
          </a:bodyPr>
          <a:lstStyle/>
          <a:p>
            <a:r>
              <a:rPr lang="en-US" sz="3600" b="1" dirty="0" smtClean="0"/>
              <a:t>What Happens to Points Next to the Border?</a:t>
            </a:r>
            <a:endParaRPr lang="en-US" sz="3600" b="1" dirty="0"/>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2923546"/>
            <a:ext cx="2743200" cy="2210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8890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smtClean="0"/>
              <a:t>Ripley’s Edge Correction</a:t>
            </a:r>
            <a:endParaRPr lang="en-US" b="1" dirty="0"/>
          </a:p>
        </p:txBody>
      </p:sp>
      <p:sp>
        <p:nvSpPr>
          <p:cNvPr id="3" name="Content Placeholder 2"/>
          <p:cNvSpPr>
            <a:spLocks noGrp="1"/>
          </p:cNvSpPr>
          <p:nvPr>
            <p:ph idx="1"/>
          </p:nvPr>
        </p:nvSpPr>
        <p:spPr>
          <a:xfrm>
            <a:off x="0" y="1143000"/>
            <a:ext cx="9144000" cy="5715000"/>
          </a:xfrm>
        </p:spPr>
        <p:txBody>
          <a:bodyPr>
            <a:normAutofit fontScale="62500" lnSpcReduction="20000"/>
          </a:bodyPr>
          <a:lstStyle/>
          <a:p>
            <a:r>
              <a:rPr lang="en-US" dirty="0"/>
              <a:t>The </a:t>
            </a:r>
            <a:r>
              <a:rPr lang="en-US" dirty="0" smtClean="0"/>
              <a:t>blue and yellow </a:t>
            </a:r>
            <a:r>
              <a:rPr lang="en-US" dirty="0"/>
              <a:t>points are not comparable because of these boundary issues. </a:t>
            </a:r>
          </a:p>
          <a:p>
            <a:r>
              <a:rPr lang="en-US" dirty="0"/>
              <a:t>For the yellow point, instead of having that </a:t>
            </a:r>
            <a:r>
              <a:rPr lang="en-US" dirty="0" smtClean="0"/>
              <a:t>1/2 </a:t>
            </a:r>
            <a:r>
              <a:rPr lang="en-US" dirty="0"/>
              <a:t>of the circle be interpreted as part of the circle without </a:t>
            </a:r>
            <a:r>
              <a:rPr lang="en-US" dirty="0" smtClean="0"/>
              <a:t>points (i.e., 0 points), </a:t>
            </a:r>
            <a:r>
              <a:rPr lang="en-US" dirty="0"/>
              <a:t>it should be interpreted as no data at </a:t>
            </a:r>
            <a:r>
              <a:rPr lang="en-US" dirty="0" smtClean="0"/>
              <a:t>all.</a:t>
            </a:r>
          </a:p>
          <a:p>
            <a:r>
              <a:rPr lang="en-US" dirty="0" smtClean="0"/>
              <a:t>ArcGIS </a:t>
            </a:r>
            <a:r>
              <a:rPr lang="en-US" dirty="0"/>
              <a:t>enables us to implement the so-called Ripley’s Edge Correction. Ripley's Edge Correction Formula checks each point's distance from the edge of the study area and its distance to each of its neighbors. All neighbors that are </a:t>
            </a:r>
            <a:r>
              <a:rPr lang="en-US" dirty="0" smtClean="0"/>
              <a:t>farther </a:t>
            </a:r>
            <a:r>
              <a:rPr lang="en-US" dirty="0"/>
              <a:t>away from the point in question than the edge of the study area are given extra weight</a:t>
            </a:r>
            <a:r>
              <a:rPr lang="en-US" dirty="0" smtClean="0"/>
              <a:t>.</a:t>
            </a:r>
          </a:p>
          <a:p>
            <a:pPr lvl="1"/>
            <a:r>
              <a:rPr lang="en-US" dirty="0" smtClean="0"/>
              <a:t>Said differently, neighboring points which are inside the study area are given extra weight</a:t>
            </a:r>
            <a:r>
              <a:rPr lang="en-US" dirty="0"/>
              <a:t> </a:t>
            </a:r>
            <a:r>
              <a:rPr lang="en-US" dirty="0" smtClean="0"/>
              <a:t>to account for the fact that there could never be points in the part of the circle that’s outside the study area.</a:t>
            </a:r>
            <a:endParaRPr lang="en-US" dirty="0"/>
          </a:p>
          <a:p>
            <a:r>
              <a:rPr lang="en-US" dirty="0"/>
              <a:t>The entire blue circle is within the study area. That weight is 1. About </a:t>
            </a:r>
            <a:r>
              <a:rPr lang="en-US" dirty="0" smtClean="0"/>
              <a:t>1/2 </a:t>
            </a:r>
            <a:r>
              <a:rPr lang="en-US" dirty="0"/>
              <a:t>of the </a:t>
            </a:r>
            <a:r>
              <a:rPr lang="en-US" dirty="0" smtClean="0"/>
              <a:t>yellow </a:t>
            </a:r>
            <a:r>
              <a:rPr lang="en-US" dirty="0"/>
              <a:t>circle is outside the study area, so the weight for cases within the </a:t>
            </a:r>
            <a:r>
              <a:rPr lang="en-US" dirty="0" smtClean="0"/>
              <a:t>yellow circle </a:t>
            </a:r>
            <a:r>
              <a:rPr lang="en-US" dirty="0"/>
              <a:t>is </a:t>
            </a:r>
            <a:r>
              <a:rPr lang="en-US" dirty="0" smtClean="0"/>
              <a:t>0.5.  </a:t>
            </a:r>
          </a:p>
          <a:p>
            <a:pPr lvl="1"/>
            <a:r>
              <a:rPr lang="en-US" dirty="0" smtClean="0"/>
              <a:t>Said differently, the </a:t>
            </a:r>
            <a:r>
              <a:rPr lang="en-US" dirty="0"/>
              <a:t>case count in that area is </a:t>
            </a:r>
            <a:r>
              <a:rPr lang="en-US" i="1" dirty="0"/>
              <a:t>divided </a:t>
            </a:r>
            <a:r>
              <a:rPr lang="en-US" dirty="0"/>
              <a:t>by 0.5, essentially doubling the cases to account for the missing half of the circle.</a:t>
            </a:r>
          </a:p>
          <a:p>
            <a:r>
              <a:rPr lang="en-US" dirty="0" smtClean="0"/>
              <a:t>Sources</a:t>
            </a:r>
            <a:r>
              <a:rPr lang="en-US" dirty="0"/>
              <a:t>:</a:t>
            </a:r>
          </a:p>
          <a:p>
            <a:pPr lvl="1"/>
            <a:r>
              <a:rPr lang="en-US" dirty="0">
                <a:hlinkClick r:id="rId2"/>
              </a:rPr>
              <a:t>http://www.biomedware.com/files/documentation/clusterseer/Ripley/Ripleys_K_Edge_correction.htm</a:t>
            </a:r>
            <a:endParaRPr lang="en-US" dirty="0"/>
          </a:p>
          <a:p>
            <a:pPr lvl="1"/>
            <a:r>
              <a:rPr lang="en-US" dirty="0">
                <a:hlinkClick r:id="rId3"/>
              </a:rPr>
              <a:t>http://resources.esri.com/help/9.3/arcgisengine/java/Gp_ToolRef/spatial_statistics_tools/multi_distance_spatial_cluster_analysis_ripley_s_k_function_spatial_statistics_.</a:t>
            </a:r>
            <a:r>
              <a:rPr lang="en-US" dirty="0" smtClean="0">
                <a:hlinkClick r:id="rId3"/>
              </a:rPr>
              <a:t>htm</a:t>
            </a:r>
            <a:endParaRPr lang="en-US" dirty="0"/>
          </a:p>
        </p:txBody>
      </p:sp>
    </p:spTree>
    <p:extLst>
      <p:ext uri="{BB962C8B-B14F-4D97-AF65-F5344CB8AC3E}">
        <p14:creationId xmlns:p14="http://schemas.microsoft.com/office/powerpoint/2010/main" val="3697301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20762"/>
          </a:xfrm>
        </p:spPr>
        <p:txBody>
          <a:bodyPr/>
          <a:lstStyle/>
          <a:p>
            <a:r>
              <a:rPr lang="en-US" b="1" dirty="0" smtClean="0"/>
              <a:t>3 Possible Point Patterns</a:t>
            </a:r>
            <a:endParaRPr lang="en-US"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962400"/>
            <a:ext cx="7772400" cy="26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1240" y="1066799"/>
            <a:ext cx="9142760" cy="2636755"/>
          </a:xfrm>
        </p:spPr>
        <p:txBody>
          <a:bodyPr>
            <a:normAutofit fontScale="77500" lnSpcReduction="20000"/>
          </a:bodyPr>
          <a:lstStyle/>
          <a:p>
            <a:r>
              <a:rPr lang="en-US" dirty="0" smtClean="0"/>
              <a:t>Crimes might be concentrated in certain areas of a city</a:t>
            </a:r>
          </a:p>
          <a:p>
            <a:r>
              <a:rPr lang="en-US" dirty="0" smtClean="0"/>
              <a:t>Oaks in a park might be randomly distributed</a:t>
            </a:r>
          </a:p>
          <a:p>
            <a:r>
              <a:rPr lang="en-US" dirty="0" smtClean="0"/>
              <a:t>Wolf packs might be dispersed within a forest (aka, evenly or uniformly distributed)</a:t>
            </a:r>
          </a:p>
          <a:p>
            <a:endParaRPr lang="en-US" dirty="0" smtClean="0"/>
          </a:p>
          <a:p>
            <a:pPr marL="0" indent="0">
              <a:buNone/>
            </a:pPr>
            <a:r>
              <a:rPr lang="en-US" i="1" dirty="0" smtClean="0">
                <a:solidFill>
                  <a:srgbClr val="FF0000"/>
                </a:solidFill>
              </a:rPr>
              <a:t>In the figures below, a point might represent a crime, an oak, or a wolf pack (1 point per incident)</a:t>
            </a:r>
            <a:endParaRPr lang="en-US" i="1" dirty="0">
              <a:solidFill>
                <a:srgbClr val="FF0000"/>
              </a:solidFill>
            </a:endParaRPr>
          </a:p>
        </p:txBody>
      </p:sp>
    </p:spTree>
    <p:extLst>
      <p:ext uri="{BB962C8B-B14F-4D97-AF65-F5344CB8AC3E}">
        <p14:creationId xmlns:p14="http://schemas.microsoft.com/office/powerpoint/2010/main" val="31849780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normAutofit fontScale="90000"/>
          </a:bodyPr>
          <a:lstStyle/>
          <a:p>
            <a:r>
              <a:rPr lang="en-US" b="1" dirty="0" smtClean="0">
                <a:solidFill>
                  <a:schemeClr val="accent4">
                    <a:lumMod val="60000"/>
                    <a:lumOff val="40000"/>
                  </a:schemeClr>
                </a:solidFill>
              </a:rPr>
              <a:t>More On Edge Corrections (Read On Your Own)</a:t>
            </a:r>
            <a:endParaRPr lang="en-US" b="1" dirty="0">
              <a:solidFill>
                <a:schemeClr val="accent4">
                  <a:lumMod val="60000"/>
                  <a:lumOff val="40000"/>
                </a:schemeClr>
              </a:solidFill>
            </a:endParaRPr>
          </a:p>
        </p:txBody>
      </p:sp>
      <p:sp>
        <p:nvSpPr>
          <p:cNvPr id="3" name="Content Placeholder 2"/>
          <p:cNvSpPr>
            <a:spLocks noGrp="1"/>
          </p:cNvSpPr>
          <p:nvPr>
            <p:ph idx="1"/>
          </p:nvPr>
        </p:nvSpPr>
        <p:spPr>
          <a:xfrm>
            <a:off x="0" y="1524000"/>
            <a:ext cx="9144000" cy="5257800"/>
          </a:xfrm>
        </p:spPr>
        <p:txBody>
          <a:bodyPr>
            <a:normAutofit fontScale="62500" lnSpcReduction="20000"/>
          </a:bodyPr>
          <a:lstStyle/>
          <a:p>
            <a:r>
              <a:rPr lang="en-US" dirty="0">
                <a:solidFill>
                  <a:schemeClr val="accent4">
                    <a:lumMod val="60000"/>
                    <a:lumOff val="40000"/>
                  </a:schemeClr>
                </a:solidFill>
              </a:rPr>
              <a:t>Ripley’s edge correction works only for rectangular study </a:t>
            </a:r>
            <a:r>
              <a:rPr lang="en-US" dirty="0" smtClean="0">
                <a:solidFill>
                  <a:schemeClr val="accent4">
                    <a:lumMod val="60000"/>
                    <a:lumOff val="40000"/>
                  </a:schemeClr>
                </a:solidFill>
              </a:rPr>
              <a:t>regions, but there are other edge corrections in ArcGIS</a:t>
            </a:r>
          </a:p>
          <a:p>
            <a:r>
              <a:rPr lang="en-US" dirty="0" smtClean="0">
                <a:solidFill>
                  <a:schemeClr val="accent4">
                    <a:lumMod val="60000"/>
                    <a:lumOff val="40000"/>
                  </a:schemeClr>
                </a:solidFill>
              </a:rPr>
              <a:t>The </a:t>
            </a:r>
            <a:r>
              <a:rPr lang="en-US" dirty="0">
                <a:solidFill>
                  <a:schemeClr val="accent4">
                    <a:lumMod val="60000"/>
                    <a:lumOff val="40000"/>
                  </a:schemeClr>
                </a:solidFill>
              </a:rPr>
              <a:t>Simulate Outer Boundary Values edge correction method mirrors points across the study area boundary to correct for underestimates near edges. Points that are within a distance equal to the maximum distance band of the edge of the study area are mirrored. The mirrored points are used so that edge points will have more accurate neighbor estimates. </a:t>
            </a:r>
          </a:p>
          <a:p>
            <a:r>
              <a:rPr lang="en-US" dirty="0">
                <a:solidFill>
                  <a:schemeClr val="accent4">
                    <a:lumMod val="60000"/>
                    <a:lumOff val="40000"/>
                  </a:schemeClr>
                </a:solidFill>
              </a:rPr>
              <a:t>The Reduce Analysis Area edge correction technique shrinks the size of the analysis area by a distance equal to the largest distance band to be used in the analysis. After shrinking the study area, points found outside of the new study area will be considered only when neighbor counts are being assessed for points still inside the study area. They will not be used in any other way during the k-function calculation. </a:t>
            </a:r>
            <a:r>
              <a:rPr lang="en-US" dirty="0" smtClean="0">
                <a:solidFill>
                  <a:schemeClr val="accent4">
                    <a:lumMod val="60000"/>
                    <a:lumOff val="40000"/>
                  </a:schemeClr>
                </a:solidFill>
              </a:rPr>
              <a:t> This option </a:t>
            </a:r>
            <a:r>
              <a:rPr lang="en-US" dirty="0">
                <a:solidFill>
                  <a:schemeClr val="accent4">
                    <a:lumMod val="60000"/>
                    <a:lumOff val="40000"/>
                  </a:schemeClr>
                </a:solidFill>
              </a:rPr>
              <a:t>is not valid with the user supplied study area polygon option for the Study Area parameter.</a:t>
            </a:r>
          </a:p>
          <a:p>
            <a:r>
              <a:rPr lang="en-US" dirty="0">
                <a:solidFill>
                  <a:schemeClr val="accent4">
                    <a:lumMod val="60000"/>
                    <a:lumOff val="40000"/>
                  </a:schemeClr>
                </a:solidFill>
              </a:rPr>
              <a:t>Points in the input feature class that fall outside the user specified study area are only considered when the "None" edge correction option is selected. </a:t>
            </a:r>
            <a:r>
              <a:rPr lang="en-US" dirty="0" smtClean="0">
                <a:solidFill>
                  <a:schemeClr val="accent4">
                    <a:lumMod val="60000"/>
                    <a:lumOff val="40000"/>
                  </a:schemeClr>
                </a:solidFill>
              </a:rPr>
              <a:t> </a:t>
            </a:r>
          </a:p>
          <a:p>
            <a:r>
              <a:rPr lang="en-US" dirty="0" smtClean="0">
                <a:solidFill>
                  <a:schemeClr val="accent4">
                    <a:lumMod val="60000"/>
                    <a:lumOff val="40000"/>
                  </a:schemeClr>
                </a:solidFill>
              </a:rPr>
              <a:t>Source: </a:t>
            </a:r>
            <a:r>
              <a:rPr lang="en-US" dirty="0" smtClean="0">
                <a:hlinkClick r:id="rId2"/>
              </a:rPr>
              <a:t>http</a:t>
            </a:r>
            <a:r>
              <a:rPr lang="en-US" dirty="0">
                <a:hlinkClick r:id="rId2"/>
              </a:rPr>
              <a:t>://resources.esri.com/help/9.3/arcgisengine/java/Gp_ToolRef/spatial_statistics_tools/multi_distance_spatial_cluster_analysis_ripley_s_k_function_spatial_statistics_.htm</a:t>
            </a:r>
            <a:endParaRPr lang="en-US" dirty="0">
              <a:solidFill>
                <a:schemeClr val="accent4">
                  <a:lumMod val="60000"/>
                  <a:lumOff val="40000"/>
                </a:schemeClr>
              </a:solidFill>
            </a:endParaRPr>
          </a:p>
        </p:txBody>
      </p:sp>
    </p:spTree>
    <p:extLst>
      <p:ext uri="{BB962C8B-B14F-4D97-AF65-F5344CB8AC3E}">
        <p14:creationId xmlns:p14="http://schemas.microsoft.com/office/powerpoint/2010/main" val="37150602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222375"/>
            <a:ext cx="6096000" cy="360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715962"/>
          </a:xfrm>
        </p:spPr>
        <p:txBody>
          <a:bodyPr>
            <a:normAutofit fontScale="90000"/>
          </a:bodyPr>
          <a:lstStyle/>
          <a:p>
            <a:r>
              <a:rPr lang="en-US" b="1" dirty="0" smtClean="0"/>
              <a:t>Now Let’s Take a Real World Example</a:t>
            </a:r>
            <a:endParaRPr lang="en-US" b="1" dirty="0"/>
          </a:p>
        </p:txBody>
      </p:sp>
      <p:sp>
        <p:nvSpPr>
          <p:cNvPr id="3" name="Content Placeholder 2"/>
          <p:cNvSpPr>
            <a:spLocks noGrp="1"/>
          </p:cNvSpPr>
          <p:nvPr>
            <p:ph idx="1"/>
          </p:nvPr>
        </p:nvSpPr>
        <p:spPr>
          <a:xfrm>
            <a:off x="3412" y="838200"/>
            <a:ext cx="9140588" cy="5486400"/>
          </a:xfrm>
        </p:spPr>
        <p:txBody>
          <a:bodyPr/>
          <a:lstStyle/>
          <a:p>
            <a:r>
              <a:rPr lang="en-US" sz="2400" dirty="0" smtClean="0"/>
              <a:t>Assume we want to look at the distribution of n=260 hospitals in PA. We will obtain the data from PASDA (Pennsylvania Spatial Data Access) website maintained by Penn State University</a:t>
            </a:r>
          </a:p>
          <a:p>
            <a:pPr lvl="1"/>
            <a:r>
              <a:rPr lang="en-US" sz="2000" dirty="0">
                <a:hlinkClick r:id="rId3"/>
              </a:rPr>
              <a:t>http://www.pasda.psu.edu</a:t>
            </a:r>
            <a:r>
              <a:rPr lang="en-US" sz="2000" dirty="0" smtClean="0">
                <a:hlinkClick r:id="rId3"/>
              </a:rPr>
              <a:t>/</a:t>
            </a:r>
            <a:endParaRPr lang="en-US" sz="2000" dirty="0" smtClean="0"/>
          </a:p>
          <a:p>
            <a:r>
              <a:rPr lang="en-US" sz="2400" dirty="0" smtClean="0"/>
              <a:t>Questions: Are the hospitals clustered in PA?</a:t>
            </a:r>
          </a:p>
          <a:p>
            <a:r>
              <a:rPr lang="en-US" sz="2400" dirty="0" smtClean="0"/>
              <a:t>Any guesses based on the visual pattern?</a:t>
            </a:r>
          </a:p>
          <a:p>
            <a:endParaRPr lang="en-US" dirty="0"/>
          </a:p>
        </p:txBody>
      </p:sp>
    </p:spTree>
    <p:extLst>
      <p:ext uri="{BB962C8B-B14F-4D97-AF65-F5344CB8AC3E}">
        <p14:creationId xmlns:p14="http://schemas.microsoft.com/office/powerpoint/2010/main" val="24923579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3"/>
          </a:xfrm>
        </p:spPr>
        <p:txBody>
          <a:bodyPr/>
          <a:lstStyle/>
          <a:p>
            <a:r>
              <a:rPr lang="en-US" b="1" dirty="0" smtClean="0"/>
              <a:t>Let’s Do it in ArcGIS!</a:t>
            </a:r>
            <a:endParaRPr lang="en-US" b="1" dirty="0"/>
          </a:p>
        </p:txBody>
      </p:sp>
      <p:sp>
        <p:nvSpPr>
          <p:cNvPr id="5" name="TextBox 4"/>
          <p:cNvSpPr txBox="1"/>
          <p:nvPr/>
        </p:nvSpPr>
        <p:spPr>
          <a:xfrm>
            <a:off x="4876800" y="1371600"/>
            <a:ext cx="3579385" cy="5078313"/>
          </a:xfrm>
          <a:prstGeom prst="rect">
            <a:avLst/>
          </a:prstGeom>
          <a:noFill/>
        </p:spPr>
        <p:txBody>
          <a:bodyPr wrap="square" rtlCol="0">
            <a:spAutoFit/>
          </a:bodyPr>
          <a:lstStyle/>
          <a:p>
            <a:r>
              <a:rPr lang="en-US" b="1" i="1" dirty="0" smtClean="0">
                <a:solidFill>
                  <a:srgbClr val="FF0000"/>
                </a:solidFill>
              </a:rPr>
              <a:t>Here, 250,000 is half the maximum pairwise distance between points. Since we set the # of distance bands to 10 and the beginning distance to 0, the distance increment is 250,000/10.</a:t>
            </a:r>
          </a:p>
          <a:p>
            <a:endParaRPr lang="en-US" b="1" i="1" dirty="0">
              <a:solidFill>
                <a:srgbClr val="FF0000"/>
              </a:solidFill>
            </a:endParaRPr>
          </a:p>
          <a:p>
            <a:r>
              <a:rPr lang="en-US" b="1" i="1" dirty="0" smtClean="0">
                <a:solidFill>
                  <a:srgbClr val="FF0000"/>
                </a:solidFill>
              </a:rPr>
              <a:t>PA is the </a:t>
            </a:r>
            <a:r>
              <a:rPr lang="en-US" b="1" i="1" dirty="0" err="1" smtClean="0">
                <a:solidFill>
                  <a:srgbClr val="FF0000"/>
                </a:solidFill>
              </a:rPr>
              <a:t>shapefile</a:t>
            </a:r>
            <a:r>
              <a:rPr lang="en-US" b="1" i="1" dirty="0" smtClean="0">
                <a:solidFill>
                  <a:srgbClr val="FF0000"/>
                </a:solidFill>
              </a:rPr>
              <a:t> of Pennsylvania.</a:t>
            </a:r>
          </a:p>
          <a:p>
            <a:endParaRPr lang="en-US" b="1" i="1" dirty="0">
              <a:solidFill>
                <a:srgbClr val="FF0000"/>
              </a:solidFill>
            </a:endParaRPr>
          </a:p>
          <a:p>
            <a:r>
              <a:rPr lang="en-US" b="1" i="1" dirty="0" smtClean="0">
                <a:solidFill>
                  <a:srgbClr val="FF0000"/>
                </a:solidFill>
              </a:rPr>
              <a:t>We use 99 permutations and Simulate Outer Boundary Values Boundary Correction.</a:t>
            </a:r>
          </a:p>
          <a:p>
            <a:endParaRPr lang="en-US" b="1" i="1" dirty="0">
              <a:solidFill>
                <a:srgbClr val="FF0000"/>
              </a:solidFill>
            </a:endParaRPr>
          </a:p>
          <a:p>
            <a:r>
              <a:rPr lang="en-US" b="1" i="1" dirty="0" smtClean="0">
                <a:solidFill>
                  <a:srgbClr val="FF0000"/>
                </a:solidFill>
              </a:rPr>
              <a:t>Our results will be saved in the file </a:t>
            </a:r>
            <a:r>
              <a:rPr lang="en-US" b="1" i="1" dirty="0" err="1" smtClean="0">
                <a:solidFill>
                  <a:srgbClr val="FF0000"/>
                </a:solidFill>
              </a:rPr>
              <a:t>K_Orig_Pattern.dbf</a:t>
            </a:r>
            <a:r>
              <a:rPr lang="en-US" b="1" i="1" dirty="0" smtClean="0">
                <a:solidFill>
                  <a:srgbClr val="FF0000"/>
                </a:solidFill>
              </a:rPr>
              <a:t>.</a:t>
            </a:r>
          </a:p>
          <a:p>
            <a:endParaRPr lang="en-US" b="1" i="1" dirty="0">
              <a:solidFill>
                <a:srgbClr val="FF0000"/>
              </a:solidFill>
            </a:endParaRPr>
          </a:p>
          <a:p>
            <a:r>
              <a:rPr lang="en-US" b="1" i="1" dirty="0" smtClean="0">
                <a:solidFill>
                  <a:srgbClr val="FF0000"/>
                </a:solidFill>
              </a:rPr>
              <a:t>And we want to display our results</a:t>
            </a:r>
          </a:p>
          <a:p>
            <a:r>
              <a:rPr lang="en-US" b="1" i="1" dirty="0">
                <a:solidFill>
                  <a:srgbClr val="FF0000"/>
                </a:solidFill>
              </a:rPr>
              <a:t>g</a:t>
            </a:r>
            <a:r>
              <a:rPr lang="en-US" b="1" i="1" dirty="0" smtClean="0">
                <a:solidFill>
                  <a:srgbClr val="FF0000"/>
                </a:solidFill>
              </a:rPr>
              <a:t>raphically.</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38130"/>
            <a:ext cx="4423527" cy="581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1545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b="1" dirty="0" smtClean="0"/>
              <a:t>ArcGIS Results</a:t>
            </a:r>
            <a:endParaRPr lang="en-US" b="1" dirty="0"/>
          </a:p>
        </p:txBody>
      </p:sp>
      <p:sp>
        <p:nvSpPr>
          <p:cNvPr id="4" name="TextBox 3"/>
          <p:cNvSpPr txBox="1"/>
          <p:nvPr/>
        </p:nvSpPr>
        <p:spPr>
          <a:xfrm>
            <a:off x="7171861" y="1164134"/>
            <a:ext cx="2008533" cy="5693866"/>
          </a:xfrm>
          <a:prstGeom prst="rect">
            <a:avLst/>
          </a:prstGeom>
          <a:noFill/>
        </p:spPr>
        <p:txBody>
          <a:bodyPr wrap="square" rtlCol="0">
            <a:spAutoFit/>
          </a:bodyPr>
          <a:lstStyle/>
          <a:p>
            <a:r>
              <a:rPr lang="en-US" sz="2000" b="1" i="1" dirty="0" smtClean="0">
                <a:solidFill>
                  <a:srgbClr val="FF0000"/>
                </a:solidFill>
              </a:rPr>
              <a:t>You see clustering at small and medium distances, and a bit of dispersion at larger distances. </a:t>
            </a:r>
            <a:r>
              <a:rPr lang="en-US" sz="2000" b="1" i="1" dirty="0">
                <a:solidFill>
                  <a:srgbClr val="FF0000"/>
                </a:solidFill>
              </a:rPr>
              <a:t>Note the blue line is outside the envelope for large distances because of edge effects, regardless of whether we correct for them.</a:t>
            </a:r>
          </a:p>
          <a:p>
            <a:endParaRPr lang="en-US" sz="2400" b="1" i="1" dirty="0">
              <a:solidFill>
                <a:srgbClr val="FF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6784176" cy="5567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60476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1"/>
            <a:ext cx="9144000" cy="5638800"/>
          </a:xfrm>
        </p:spPr>
        <p:txBody>
          <a:bodyPr numCol="2">
            <a:noAutofit/>
          </a:bodyPr>
          <a:lstStyle/>
          <a:p>
            <a:pPr marL="0" indent="0">
              <a:buNone/>
            </a:pPr>
            <a:r>
              <a:rPr lang="en-US" sz="1800" dirty="0" smtClean="0">
                <a:solidFill>
                  <a:schemeClr val="tx2">
                    <a:lumMod val="60000"/>
                    <a:lumOff val="40000"/>
                  </a:schemeClr>
                </a:solidFill>
              </a:rPr>
              <a:t>#</a:t>
            </a:r>
            <a:r>
              <a:rPr lang="en-US" sz="1800" dirty="0">
                <a:solidFill>
                  <a:schemeClr val="tx2">
                    <a:lumMod val="60000"/>
                    <a:lumOff val="40000"/>
                  </a:schemeClr>
                </a:solidFill>
              </a:rPr>
              <a:t>Reading Polygon </a:t>
            </a:r>
            <a:r>
              <a:rPr lang="en-US" sz="1800" dirty="0" err="1">
                <a:solidFill>
                  <a:schemeClr val="tx2">
                    <a:lumMod val="60000"/>
                    <a:lumOff val="40000"/>
                  </a:schemeClr>
                </a:solidFill>
              </a:rPr>
              <a:t>Boundary.shp</a:t>
            </a:r>
            <a:r>
              <a:rPr lang="en-US" sz="1800" dirty="0">
                <a:solidFill>
                  <a:schemeClr val="tx2">
                    <a:lumMod val="60000"/>
                    <a:lumOff val="40000"/>
                  </a:schemeClr>
                </a:solidFill>
              </a:rPr>
              <a:t> from the directory above</a:t>
            </a:r>
          </a:p>
          <a:p>
            <a:pPr marL="0" indent="0">
              <a:buNone/>
            </a:pPr>
            <a:r>
              <a:rPr lang="en-US" sz="1800" dirty="0"/>
              <a:t>Boundary &lt;- </a:t>
            </a:r>
            <a:r>
              <a:rPr lang="en-US" sz="1800" dirty="0" err="1"/>
              <a:t>readShapePoly</a:t>
            </a:r>
            <a:r>
              <a:rPr lang="en-US" sz="1800" dirty="0"/>
              <a:t>("</a:t>
            </a:r>
            <a:r>
              <a:rPr lang="en-US" sz="1800" dirty="0" err="1"/>
              <a:t>PA_Albers.shp</a:t>
            </a:r>
            <a:r>
              <a:rPr lang="en-US" sz="1800" dirty="0"/>
              <a:t>")</a:t>
            </a:r>
          </a:p>
          <a:p>
            <a:endParaRPr lang="en-US" sz="1800" dirty="0"/>
          </a:p>
          <a:p>
            <a:pPr marL="0" indent="0">
              <a:buNone/>
            </a:pPr>
            <a:r>
              <a:rPr lang="en-US" sz="1800" dirty="0">
                <a:solidFill>
                  <a:schemeClr val="tx2">
                    <a:lumMod val="60000"/>
                    <a:lumOff val="40000"/>
                  </a:schemeClr>
                </a:solidFill>
              </a:rPr>
              <a:t>#Class "</a:t>
            </a:r>
            <a:r>
              <a:rPr lang="en-US" sz="1800" dirty="0" err="1">
                <a:solidFill>
                  <a:schemeClr val="tx2">
                    <a:lumMod val="60000"/>
                    <a:lumOff val="40000"/>
                  </a:schemeClr>
                </a:solidFill>
              </a:rPr>
              <a:t>SpatialPolygons</a:t>
            </a:r>
            <a:r>
              <a:rPr lang="en-US" sz="1800" dirty="0">
                <a:solidFill>
                  <a:schemeClr val="tx2">
                    <a:lumMod val="60000"/>
                    <a:lumOff val="40000"/>
                  </a:schemeClr>
                </a:solidFill>
              </a:rPr>
              <a:t>" holds polygon topology (without attributes)</a:t>
            </a:r>
          </a:p>
          <a:p>
            <a:pPr marL="0" indent="0">
              <a:buNone/>
            </a:pPr>
            <a:r>
              <a:rPr lang="en-US" sz="1800" dirty="0" err="1"/>
              <a:t>BoundaryPolygons</a:t>
            </a:r>
            <a:r>
              <a:rPr lang="en-US" sz="1800" dirty="0"/>
              <a:t> &lt;- as(Boundary, "</a:t>
            </a:r>
            <a:r>
              <a:rPr lang="en-US" sz="1800" dirty="0" err="1"/>
              <a:t>SpatialPolygons</a:t>
            </a:r>
            <a:r>
              <a:rPr lang="en-US" sz="1800" dirty="0"/>
              <a:t>")</a:t>
            </a:r>
          </a:p>
          <a:p>
            <a:endParaRPr lang="en-US" sz="1800" dirty="0"/>
          </a:p>
          <a:p>
            <a:pPr marL="0" indent="0">
              <a:buNone/>
            </a:pPr>
            <a:r>
              <a:rPr lang="en-US" sz="1800" dirty="0">
                <a:solidFill>
                  <a:schemeClr val="tx2">
                    <a:lumMod val="60000"/>
                    <a:lumOff val="40000"/>
                  </a:schemeClr>
                </a:solidFill>
              </a:rPr>
              <a:t>#The class "</a:t>
            </a:r>
            <a:r>
              <a:rPr lang="en-US" sz="1800" dirty="0" err="1">
                <a:solidFill>
                  <a:schemeClr val="tx2">
                    <a:lumMod val="60000"/>
                    <a:lumOff val="40000"/>
                  </a:schemeClr>
                </a:solidFill>
              </a:rPr>
              <a:t>owin</a:t>
            </a:r>
            <a:r>
              <a:rPr lang="en-US" sz="1800" dirty="0">
                <a:solidFill>
                  <a:schemeClr val="tx2">
                    <a:lumMod val="60000"/>
                    <a:lumOff val="40000"/>
                  </a:schemeClr>
                </a:solidFill>
              </a:rPr>
              <a:t>" is a way of specifying the observation window for a point pattern.</a:t>
            </a:r>
          </a:p>
          <a:p>
            <a:pPr marL="0" indent="0">
              <a:buNone/>
            </a:pPr>
            <a:r>
              <a:rPr lang="en-US" sz="1800" dirty="0" err="1"/>
              <a:t>BoundaryPolygonsOW</a:t>
            </a:r>
            <a:r>
              <a:rPr lang="en-US" sz="1800" dirty="0"/>
              <a:t>&lt;- as(</a:t>
            </a:r>
            <a:r>
              <a:rPr lang="en-US" sz="1800" dirty="0" err="1"/>
              <a:t>BoundaryPolygons</a:t>
            </a:r>
            <a:r>
              <a:rPr lang="en-US" sz="1800" dirty="0"/>
              <a:t>, "</a:t>
            </a:r>
            <a:r>
              <a:rPr lang="en-US" sz="1800" dirty="0" err="1"/>
              <a:t>owin</a:t>
            </a:r>
            <a:r>
              <a:rPr lang="en-US" sz="1800" dirty="0"/>
              <a:t>")</a:t>
            </a:r>
          </a:p>
          <a:p>
            <a:pPr marL="0" indent="0">
              <a:buNone/>
            </a:pPr>
            <a:endParaRPr lang="en-US" sz="1800" dirty="0" smtClean="0">
              <a:solidFill>
                <a:schemeClr val="tx2">
                  <a:lumMod val="60000"/>
                  <a:lumOff val="40000"/>
                </a:schemeClr>
              </a:solidFill>
            </a:endParaRPr>
          </a:p>
          <a:p>
            <a:pPr marL="0" indent="0">
              <a:buNone/>
            </a:pPr>
            <a:r>
              <a:rPr lang="en-US" sz="1800" dirty="0" smtClean="0">
                <a:solidFill>
                  <a:schemeClr val="tx2">
                    <a:lumMod val="60000"/>
                    <a:lumOff val="40000"/>
                  </a:schemeClr>
                </a:solidFill>
              </a:rPr>
              <a:t>#</a:t>
            </a:r>
            <a:r>
              <a:rPr lang="en-US" sz="1800" dirty="0">
                <a:solidFill>
                  <a:schemeClr val="tx2">
                    <a:lumMod val="60000"/>
                    <a:lumOff val="40000"/>
                  </a:schemeClr>
                </a:solidFill>
              </a:rPr>
              <a:t>Plotting the Boundary Window</a:t>
            </a:r>
          </a:p>
          <a:p>
            <a:pPr marL="0" indent="0">
              <a:buNone/>
            </a:pPr>
            <a:r>
              <a:rPr lang="en-US" sz="1800" dirty="0" smtClean="0"/>
              <a:t>title(main </a:t>
            </a:r>
            <a:r>
              <a:rPr lang="en-US" sz="1800" dirty="0"/>
              <a:t>= "Point Pattern Analysis")</a:t>
            </a:r>
          </a:p>
          <a:p>
            <a:pPr marL="0" indent="0">
              <a:buNone/>
            </a:pPr>
            <a:r>
              <a:rPr lang="en-US" sz="1800" dirty="0" smtClean="0"/>
              <a:t>plot(</a:t>
            </a:r>
            <a:r>
              <a:rPr lang="en-US" sz="1800" dirty="0" err="1" smtClean="0"/>
              <a:t>BoundaryPolygonsOW</a:t>
            </a:r>
            <a:r>
              <a:rPr lang="en-US" sz="1800" dirty="0" smtClean="0"/>
              <a:t>)</a:t>
            </a:r>
            <a:endParaRPr lang="en-US" sz="1800" dirty="0"/>
          </a:p>
          <a:p>
            <a:pPr marL="0" indent="0">
              <a:buNone/>
            </a:pPr>
            <a:r>
              <a:rPr lang="en-US" sz="1800" dirty="0" smtClean="0">
                <a:solidFill>
                  <a:schemeClr val="tx2">
                    <a:lumMod val="60000"/>
                    <a:lumOff val="40000"/>
                  </a:schemeClr>
                </a:solidFill>
              </a:rPr>
              <a:t>#</a:t>
            </a:r>
            <a:r>
              <a:rPr lang="en-US" sz="1800" dirty="0">
                <a:solidFill>
                  <a:schemeClr val="tx2">
                    <a:lumMod val="60000"/>
                    <a:lumOff val="40000"/>
                  </a:schemeClr>
                </a:solidFill>
              </a:rPr>
              <a:t>Reading in the file with the points</a:t>
            </a:r>
          </a:p>
          <a:p>
            <a:pPr marL="0" indent="0">
              <a:buNone/>
            </a:pPr>
            <a:r>
              <a:rPr lang="en-US" sz="1800" dirty="0" err="1"/>
              <a:t>Pts</a:t>
            </a:r>
            <a:r>
              <a:rPr lang="en-US" sz="1800" dirty="0"/>
              <a:t> &lt;- </a:t>
            </a:r>
            <a:r>
              <a:rPr lang="en-US" sz="1800" dirty="0" err="1"/>
              <a:t>read.table</a:t>
            </a:r>
            <a:r>
              <a:rPr lang="en-US" sz="1800" dirty="0"/>
              <a:t>("Hospitals_for_R.txt", header=T, </a:t>
            </a:r>
            <a:r>
              <a:rPr lang="en-US" sz="1800" dirty="0" err="1"/>
              <a:t>sep</a:t>
            </a:r>
            <a:r>
              <a:rPr lang="en-US" sz="1800" dirty="0"/>
              <a:t>="\t", </a:t>
            </a:r>
            <a:r>
              <a:rPr lang="en-US" sz="1800" dirty="0" err="1"/>
              <a:t>colClasses</a:t>
            </a:r>
            <a:r>
              <a:rPr lang="en-US" sz="1800" dirty="0"/>
              <a:t> = c("X"="double"))</a:t>
            </a:r>
          </a:p>
          <a:p>
            <a:pPr marL="0" indent="0">
              <a:buNone/>
            </a:pPr>
            <a:r>
              <a:rPr lang="en-US" sz="1800" dirty="0" err="1" smtClean="0"/>
              <a:t>pp</a:t>
            </a:r>
            <a:r>
              <a:rPr lang="en-US" sz="1800" dirty="0" smtClean="0"/>
              <a:t> </a:t>
            </a:r>
            <a:r>
              <a:rPr lang="en-US" sz="1800" dirty="0"/>
              <a:t>&lt;- </a:t>
            </a:r>
            <a:r>
              <a:rPr lang="en-US" sz="1800" dirty="0" err="1"/>
              <a:t>ppp</a:t>
            </a:r>
            <a:r>
              <a:rPr lang="en-US" sz="1800" dirty="0"/>
              <a:t>(</a:t>
            </a:r>
            <a:r>
              <a:rPr lang="en-US" sz="1800" dirty="0" err="1"/>
              <a:t>Pts$X</a:t>
            </a:r>
            <a:r>
              <a:rPr lang="en-US" sz="1800" dirty="0"/>
              <a:t>, </a:t>
            </a:r>
            <a:r>
              <a:rPr lang="en-US" sz="1800" dirty="0" err="1"/>
              <a:t>Pts$Y</a:t>
            </a:r>
            <a:r>
              <a:rPr lang="en-US" sz="1800" dirty="0"/>
              <a:t>, window=</a:t>
            </a:r>
            <a:r>
              <a:rPr lang="en-US" sz="1800" dirty="0" err="1"/>
              <a:t>BoundaryPolygonsOW</a:t>
            </a:r>
            <a:r>
              <a:rPr lang="en-US" sz="1800" dirty="0"/>
              <a:t>)</a:t>
            </a:r>
          </a:p>
          <a:p>
            <a:pPr marL="0" indent="0">
              <a:buNone/>
            </a:pPr>
            <a:endParaRPr lang="en-US" sz="1800" dirty="0"/>
          </a:p>
          <a:p>
            <a:pPr marL="0" indent="0">
              <a:buNone/>
            </a:pPr>
            <a:r>
              <a:rPr lang="en-US" sz="1800" dirty="0">
                <a:solidFill>
                  <a:schemeClr val="tx2">
                    <a:lumMod val="60000"/>
                    <a:lumOff val="40000"/>
                  </a:schemeClr>
                </a:solidFill>
              </a:rPr>
              <a:t>#Now let's plot the points and the </a:t>
            </a:r>
            <a:r>
              <a:rPr lang="en-US" sz="1800" dirty="0" smtClean="0">
                <a:solidFill>
                  <a:schemeClr val="tx2">
                    <a:lumMod val="60000"/>
                    <a:lumOff val="40000"/>
                  </a:schemeClr>
                </a:solidFill>
              </a:rPr>
              <a:t>Boundary</a:t>
            </a:r>
            <a:endParaRPr lang="en-US" sz="1800" dirty="0">
              <a:solidFill>
                <a:schemeClr val="tx2">
                  <a:lumMod val="60000"/>
                  <a:lumOff val="40000"/>
                </a:schemeClr>
              </a:solidFill>
            </a:endParaRPr>
          </a:p>
          <a:p>
            <a:pPr marL="0" indent="0">
              <a:buNone/>
            </a:pPr>
            <a:r>
              <a:rPr lang="en-US" sz="1800" dirty="0"/>
              <a:t>plot(</a:t>
            </a:r>
            <a:r>
              <a:rPr lang="en-US" sz="1800" dirty="0" err="1"/>
              <a:t>pp,add</a:t>
            </a:r>
            <a:r>
              <a:rPr lang="en-US" sz="1800" dirty="0"/>
              <a:t>=T)</a:t>
            </a:r>
          </a:p>
          <a:p>
            <a:pPr marL="0" indent="0">
              <a:buNone/>
            </a:pPr>
            <a:r>
              <a:rPr lang="en-US" sz="1800" dirty="0"/>
              <a:t>title(main = "Point Pattern Analysis")</a:t>
            </a:r>
          </a:p>
          <a:p>
            <a:endParaRPr lang="en-US" sz="1800" dirty="0"/>
          </a:p>
        </p:txBody>
      </p:sp>
      <p:sp>
        <p:nvSpPr>
          <p:cNvPr id="4" name="Title 1"/>
          <p:cNvSpPr>
            <a:spLocks noGrp="1"/>
          </p:cNvSpPr>
          <p:nvPr>
            <p:ph type="title"/>
          </p:nvPr>
        </p:nvSpPr>
        <p:spPr>
          <a:xfrm>
            <a:off x="457200" y="0"/>
            <a:ext cx="8229600" cy="1143000"/>
          </a:xfrm>
        </p:spPr>
        <p:txBody>
          <a:bodyPr/>
          <a:lstStyle/>
          <a:p>
            <a:r>
              <a:rPr lang="en-US" b="1" dirty="0" smtClean="0"/>
              <a:t>Doing it with R</a:t>
            </a:r>
            <a:endParaRPr lang="en-US"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824" y="4495800"/>
            <a:ext cx="29908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6369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715000"/>
          </a:xfrm>
        </p:spPr>
        <p:txBody>
          <a:bodyPr numCol="2">
            <a:noAutofit/>
          </a:bodyPr>
          <a:lstStyle/>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K-Functions</a:t>
            </a:r>
          </a:p>
          <a:p>
            <a:pPr marL="0" indent="0">
              <a:buNone/>
            </a:pPr>
            <a:r>
              <a:rPr lang="en-US" sz="1600" dirty="0" smtClean="0">
                <a:solidFill>
                  <a:schemeClr val="tx2">
                    <a:lumMod val="60000"/>
                    <a:lumOff val="40000"/>
                  </a:schemeClr>
                </a:solidFill>
              </a:rPr>
              <a:t>#Double </a:t>
            </a:r>
            <a:r>
              <a:rPr lang="en-US" sz="1600" dirty="0">
                <a:solidFill>
                  <a:schemeClr val="tx2">
                    <a:lumMod val="60000"/>
                    <a:lumOff val="40000"/>
                  </a:schemeClr>
                </a:solidFill>
              </a:rPr>
              <a:t>click on the </a:t>
            </a:r>
            <a:r>
              <a:rPr lang="en-US" sz="1600" dirty="0" err="1">
                <a:solidFill>
                  <a:schemeClr val="tx2">
                    <a:lumMod val="60000"/>
                    <a:lumOff val="40000"/>
                  </a:schemeClr>
                </a:solidFill>
              </a:rPr>
              <a:t>khat</a:t>
            </a:r>
            <a:r>
              <a:rPr lang="en-US" sz="1600" dirty="0">
                <a:solidFill>
                  <a:schemeClr val="tx2">
                    <a:lumMod val="60000"/>
                    <a:lumOff val="40000"/>
                  </a:schemeClr>
                </a:solidFill>
              </a:rPr>
              <a:t> data </a:t>
            </a:r>
            <a:r>
              <a:rPr lang="en-US" sz="1600" dirty="0" smtClean="0">
                <a:solidFill>
                  <a:schemeClr val="tx2">
                    <a:lumMod val="60000"/>
                    <a:lumOff val="40000"/>
                  </a:schemeClr>
                </a:solidFill>
              </a:rPr>
              <a:t>set. It </a:t>
            </a:r>
            <a:r>
              <a:rPr lang="en-US" sz="1600" dirty="0">
                <a:solidFill>
                  <a:schemeClr val="tx2">
                    <a:lumMod val="60000"/>
                    <a:lumOff val="40000"/>
                  </a:schemeClr>
                </a:solidFill>
              </a:rPr>
              <a:t>will have 513 </a:t>
            </a:r>
            <a:r>
              <a:rPr lang="en-US" sz="1600" dirty="0" smtClean="0">
                <a:solidFill>
                  <a:schemeClr val="tx2">
                    <a:lumMod val="60000"/>
                    <a:lumOff val="40000"/>
                  </a:schemeClr>
                </a:solidFill>
              </a:rPr>
              <a:t>observations and </a:t>
            </a:r>
            <a:r>
              <a:rPr lang="en-US" sz="1600" dirty="0">
                <a:solidFill>
                  <a:schemeClr val="tx2">
                    <a:lumMod val="60000"/>
                    <a:lumOff val="40000"/>
                  </a:schemeClr>
                </a:solidFill>
              </a:rPr>
              <a:t>5 variables. We are interested in 2 </a:t>
            </a:r>
            <a:r>
              <a:rPr lang="en-US" sz="1600" dirty="0" smtClean="0">
                <a:solidFill>
                  <a:schemeClr val="tx2">
                    <a:lumMod val="60000"/>
                    <a:lumOff val="40000"/>
                  </a:schemeClr>
                </a:solidFill>
              </a:rPr>
              <a:t>variables</a:t>
            </a:r>
            <a:r>
              <a:rPr lang="en-US" sz="1600" dirty="0">
                <a:solidFill>
                  <a:schemeClr val="tx2">
                    <a:lumMod val="60000"/>
                    <a:lumOff val="40000"/>
                  </a:schemeClr>
                </a:solidFill>
              </a:rPr>
              <a:t>: </a:t>
            </a:r>
          </a:p>
          <a:p>
            <a:pPr marL="0" indent="0">
              <a:buNone/>
            </a:pPr>
            <a:r>
              <a:rPr lang="en-US" sz="1600" dirty="0">
                <a:solidFill>
                  <a:schemeClr val="tx2">
                    <a:lumMod val="60000"/>
                    <a:lumOff val="40000"/>
                  </a:schemeClr>
                </a:solidFill>
              </a:rPr>
              <a:t>#-- r, which is the distance that goes in increments of 138.8693</a:t>
            </a:r>
          </a:p>
          <a:p>
            <a:pPr marL="0" indent="0">
              <a:buNone/>
            </a:pPr>
            <a:r>
              <a:rPr lang="en-US" sz="1600" dirty="0">
                <a:solidFill>
                  <a:schemeClr val="tx2">
                    <a:lumMod val="60000"/>
                    <a:lumOff val="40000"/>
                  </a:schemeClr>
                </a:solidFill>
              </a:rPr>
              <a:t>#-- </a:t>
            </a:r>
            <a:r>
              <a:rPr lang="en-US" sz="1600" dirty="0" err="1">
                <a:solidFill>
                  <a:schemeClr val="tx2">
                    <a:lumMod val="60000"/>
                    <a:lumOff val="40000"/>
                  </a:schemeClr>
                </a:solidFill>
              </a:rPr>
              <a:t>iso</a:t>
            </a:r>
            <a:r>
              <a:rPr lang="en-US" sz="1600" dirty="0">
                <a:solidFill>
                  <a:schemeClr val="tx2">
                    <a:lumMod val="60000"/>
                    <a:lumOff val="40000"/>
                  </a:schemeClr>
                </a:solidFill>
              </a:rPr>
              <a:t>, which is the k-function calculated with </a:t>
            </a:r>
            <a:endParaRPr lang="en-US" sz="1600" dirty="0" smtClean="0">
              <a:solidFill>
                <a:schemeClr val="tx2">
                  <a:lumMod val="60000"/>
                  <a:lumOff val="40000"/>
                </a:schemeClr>
              </a:solidFill>
            </a:endParaRPr>
          </a:p>
          <a:p>
            <a:pPr marL="0" indent="0">
              <a:buNone/>
            </a:pPr>
            <a:r>
              <a:rPr lang="en-US" sz="1600" dirty="0" smtClean="0">
                <a:solidFill>
                  <a:schemeClr val="tx2">
                    <a:lumMod val="60000"/>
                    <a:lumOff val="40000"/>
                  </a:schemeClr>
                </a:solidFill>
              </a:rPr>
              <a:t>Ripley's </a:t>
            </a:r>
            <a:r>
              <a:rPr lang="en-US" sz="1600" dirty="0">
                <a:solidFill>
                  <a:schemeClr val="tx2">
                    <a:lumMod val="60000"/>
                    <a:lumOff val="40000"/>
                  </a:schemeClr>
                </a:solidFill>
              </a:rPr>
              <a:t>edge correction</a:t>
            </a:r>
          </a:p>
          <a:p>
            <a:pPr marL="0" indent="0">
              <a:buNone/>
            </a:pPr>
            <a:r>
              <a:rPr lang="en-US" sz="1600" dirty="0" err="1" smtClean="0"/>
              <a:t>khat</a:t>
            </a:r>
            <a:r>
              <a:rPr lang="en-US" sz="1600" dirty="0" smtClean="0"/>
              <a:t> </a:t>
            </a:r>
            <a:r>
              <a:rPr lang="en-US" sz="1600" dirty="0"/>
              <a:t>&lt;-</a:t>
            </a:r>
            <a:r>
              <a:rPr lang="en-US" sz="1600" dirty="0" err="1"/>
              <a:t>Kest</a:t>
            </a:r>
            <a:r>
              <a:rPr lang="en-US" sz="1600" dirty="0"/>
              <a:t>(</a:t>
            </a:r>
            <a:r>
              <a:rPr lang="en-US" sz="1600" dirty="0" err="1"/>
              <a:t>pp</a:t>
            </a:r>
            <a:r>
              <a:rPr lang="en-US" sz="1600" dirty="0"/>
              <a:t>) </a:t>
            </a:r>
            <a:r>
              <a:rPr lang="en-US" sz="1600" dirty="0" smtClean="0"/>
              <a:t>, </a:t>
            </a:r>
            <a:r>
              <a:rPr lang="en-US" sz="1600" dirty="0" err="1" smtClean="0"/>
              <a:t>rmax</a:t>
            </a:r>
            <a:r>
              <a:rPr lang="en-US" sz="1600" dirty="0" smtClean="0"/>
              <a:t>=250000)</a:t>
            </a:r>
            <a:endParaRPr lang="en-US" sz="1600" dirty="0"/>
          </a:p>
          <a:p>
            <a:pPr marL="0" indent="0">
              <a:buNone/>
            </a:pPr>
            <a:r>
              <a:rPr lang="en-US" sz="1600" dirty="0">
                <a:solidFill>
                  <a:schemeClr val="tx2">
                    <a:lumMod val="60000"/>
                    <a:lumOff val="40000"/>
                  </a:schemeClr>
                </a:solidFill>
              </a:rPr>
              <a:t>#Plots </a:t>
            </a:r>
            <a:r>
              <a:rPr lang="en-US" sz="1600" dirty="0" smtClean="0">
                <a:solidFill>
                  <a:schemeClr val="tx2">
                    <a:lumMod val="60000"/>
                    <a:lumOff val="40000"/>
                  </a:schemeClr>
                </a:solidFill>
              </a:rPr>
              <a:t>K </a:t>
            </a:r>
            <a:r>
              <a:rPr lang="en-US" sz="1600" dirty="0">
                <a:solidFill>
                  <a:schemeClr val="tx2">
                    <a:lumMod val="60000"/>
                    <a:lumOff val="40000"/>
                  </a:schemeClr>
                </a:solidFill>
              </a:rPr>
              <a:t>function calculated with Ripley’s </a:t>
            </a:r>
            <a:r>
              <a:rPr lang="en-US" sz="1600" dirty="0" smtClean="0">
                <a:solidFill>
                  <a:schemeClr val="tx2">
                    <a:lumMod val="60000"/>
                    <a:lumOff val="40000"/>
                  </a:schemeClr>
                </a:solidFill>
              </a:rPr>
              <a:t>isotropic edge </a:t>
            </a:r>
            <a:r>
              <a:rPr lang="en-US" sz="1600" dirty="0">
                <a:solidFill>
                  <a:schemeClr val="tx2">
                    <a:lumMod val="60000"/>
                    <a:lumOff val="40000"/>
                  </a:schemeClr>
                </a:solidFill>
              </a:rPr>
              <a:t>correction, </a:t>
            </a:r>
            <a:r>
              <a:rPr lang="en-US" sz="1600" dirty="0" smtClean="0">
                <a:solidFill>
                  <a:schemeClr val="tx2">
                    <a:lumMod val="60000"/>
                    <a:lumOff val="40000"/>
                  </a:schemeClr>
                </a:solidFill>
              </a:rPr>
              <a:t>line </a:t>
            </a:r>
            <a:r>
              <a:rPr lang="en-US" sz="1600" dirty="0">
                <a:solidFill>
                  <a:schemeClr val="tx2">
                    <a:lumMod val="60000"/>
                    <a:lumOff val="40000"/>
                  </a:schemeClr>
                </a:solidFill>
              </a:rPr>
              <a:t>width 2, axis labels, and </a:t>
            </a:r>
            <a:r>
              <a:rPr lang="en-US" sz="1600" dirty="0" smtClean="0">
                <a:solidFill>
                  <a:schemeClr val="tx2">
                    <a:lumMod val="60000"/>
                    <a:lumOff val="40000"/>
                  </a:schemeClr>
                </a:solidFill>
              </a:rPr>
              <a:t>title</a:t>
            </a:r>
            <a:r>
              <a:rPr lang="en-US" sz="1600" dirty="0">
                <a:solidFill>
                  <a:schemeClr val="tx2">
                    <a:lumMod val="60000"/>
                    <a:lumOff val="40000"/>
                  </a:schemeClr>
                </a:solidFill>
              </a:rPr>
              <a:t>.</a:t>
            </a:r>
          </a:p>
          <a:p>
            <a:pPr marL="0" indent="0">
              <a:buNone/>
            </a:pPr>
            <a:r>
              <a:rPr lang="en-US" sz="1600" dirty="0"/>
              <a:t>plot(</a:t>
            </a:r>
            <a:r>
              <a:rPr lang="en-US" sz="1600" dirty="0" err="1"/>
              <a:t>khat$r,khat$iso,xlab</a:t>
            </a:r>
            <a:r>
              <a:rPr lang="en-US" sz="1600" dirty="0"/>
              <a:t>="r", </a:t>
            </a:r>
            <a:r>
              <a:rPr lang="en-US" sz="1600" dirty="0" err="1"/>
              <a:t>ylab</a:t>
            </a:r>
            <a:r>
              <a:rPr lang="en-US" sz="1600" dirty="0"/>
              <a:t>="Ripley’s K",</a:t>
            </a:r>
          </a:p>
          <a:p>
            <a:pPr marL="0" indent="0">
              <a:buNone/>
            </a:pPr>
            <a:r>
              <a:rPr lang="en-US" sz="1600" dirty="0" smtClean="0"/>
              <a:t>main</a:t>
            </a:r>
            <a:r>
              <a:rPr lang="en-US" sz="1600" dirty="0"/>
              <a:t>="Ripley’s Estimated K-Function",</a:t>
            </a:r>
          </a:p>
          <a:p>
            <a:pPr marL="0" indent="0">
              <a:buNone/>
            </a:pPr>
            <a:r>
              <a:rPr lang="en-US" sz="1600" dirty="0" err="1" smtClean="0"/>
              <a:t>cex.lab</a:t>
            </a:r>
            <a:r>
              <a:rPr lang="en-US" sz="1600" dirty="0" smtClean="0"/>
              <a:t>=1.6,cex.axis=1.5,cex.main=1.5,lty=1,lwd=2</a:t>
            </a:r>
            <a:r>
              <a:rPr lang="en-US" sz="1600" dirty="0"/>
              <a:t>)</a:t>
            </a:r>
          </a:p>
          <a:p>
            <a:pPr marL="0" indent="0">
              <a:buNone/>
            </a:pPr>
            <a:r>
              <a:rPr lang="en-US" sz="1600" dirty="0">
                <a:solidFill>
                  <a:schemeClr val="tx2">
                    <a:lumMod val="60000"/>
                    <a:lumOff val="40000"/>
                  </a:schemeClr>
                </a:solidFill>
              </a:rPr>
              <a:t># Overlays the theoretical K-function under </a:t>
            </a:r>
            <a:r>
              <a:rPr lang="en-US" sz="1600" dirty="0" smtClean="0">
                <a:solidFill>
                  <a:schemeClr val="tx2">
                    <a:lumMod val="60000"/>
                    <a:lumOff val="40000"/>
                  </a:schemeClr>
                </a:solidFill>
              </a:rPr>
              <a:t>CSR</a:t>
            </a:r>
          </a:p>
          <a:p>
            <a:pPr marL="0" indent="0">
              <a:buNone/>
            </a:pPr>
            <a:r>
              <a:rPr lang="en-US" sz="1600" dirty="0" smtClean="0">
                <a:solidFill>
                  <a:schemeClr val="tx2">
                    <a:lumMod val="60000"/>
                    <a:lumOff val="40000"/>
                  </a:schemeClr>
                </a:solidFill>
              </a:rPr>
              <a:t>with </a:t>
            </a:r>
            <a:r>
              <a:rPr lang="en-US" sz="1600" dirty="0">
                <a:solidFill>
                  <a:schemeClr val="tx2">
                    <a:lumMod val="60000"/>
                    <a:lumOff val="40000"/>
                  </a:schemeClr>
                </a:solidFill>
              </a:rPr>
              <a:t>a dashed (</a:t>
            </a:r>
            <a:r>
              <a:rPr lang="en-US" sz="1600" dirty="0" err="1">
                <a:solidFill>
                  <a:schemeClr val="tx2">
                    <a:lumMod val="60000"/>
                    <a:lumOff val="40000"/>
                  </a:schemeClr>
                </a:solidFill>
              </a:rPr>
              <a:t>lty</a:t>
            </a:r>
            <a:r>
              <a:rPr lang="en-US" sz="1600" dirty="0">
                <a:solidFill>
                  <a:schemeClr val="tx2">
                    <a:lumMod val="60000"/>
                    <a:lumOff val="40000"/>
                  </a:schemeClr>
                </a:solidFill>
              </a:rPr>
              <a:t>=8) line.</a:t>
            </a:r>
          </a:p>
          <a:p>
            <a:pPr marL="0" indent="0">
              <a:buNone/>
            </a:pPr>
            <a:r>
              <a:rPr lang="en-US" sz="1600" dirty="0"/>
              <a:t>lines(</a:t>
            </a:r>
            <a:r>
              <a:rPr lang="en-US" sz="1600" dirty="0" err="1"/>
              <a:t>khat$r,khat$theo,lty</a:t>
            </a:r>
            <a:r>
              <a:rPr lang="en-US" sz="1600" dirty="0"/>
              <a:t>=8, </a:t>
            </a:r>
            <a:r>
              <a:rPr lang="en-US" sz="1600" dirty="0" err="1"/>
              <a:t>lwd</a:t>
            </a:r>
            <a:r>
              <a:rPr lang="en-US" sz="1600" dirty="0"/>
              <a:t>=2) </a:t>
            </a:r>
          </a:p>
          <a:p>
            <a:pPr marL="0" indent="0">
              <a:buNone/>
            </a:pPr>
            <a:r>
              <a:rPr lang="en-US" sz="1600" dirty="0" smtClean="0">
                <a:solidFill>
                  <a:schemeClr val="tx2">
                    <a:lumMod val="60000"/>
                    <a:lumOff val="40000"/>
                  </a:schemeClr>
                </a:solidFill>
              </a:rPr>
              <a:t>#</a:t>
            </a:r>
            <a:r>
              <a:rPr lang="en-US" sz="1600" dirty="0">
                <a:solidFill>
                  <a:schemeClr val="tx2">
                    <a:lumMod val="60000"/>
                    <a:lumOff val="40000"/>
                  </a:schemeClr>
                </a:solidFill>
              </a:rPr>
              <a:t>Computes confidence envelopes using n=199 simulations. Here, </a:t>
            </a:r>
            <a:r>
              <a:rPr lang="en-US" sz="1600" dirty="0" err="1">
                <a:solidFill>
                  <a:schemeClr val="tx2">
                    <a:lumMod val="60000"/>
                    <a:lumOff val="40000"/>
                  </a:schemeClr>
                </a:solidFill>
              </a:rPr>
              <a:t>nrank</a:t>
            </a:r>
            <a:r>
              <a:rPr lang="en-US" sz="1600" dirty="0">
                <a:solidFill>
                  <a:schemeClr val="tx2">
                    <a:lumMod val="60000"/>
                    <a:lumOff val="40000"/>
                  </a:schemeClr>
                </a:solidFill>
              </a:rPr>
              <a:t>=1 means </a:t>
            </a:r>
            <a:r>
              <a:rPr lang="en-US" sz="1600" dirty="0" smtClean="0">
                <a:solidFill>
                  <a:schemeClr val="tx2">
                    <a:lumMod val="60000"/>
                    <a:lumOff val="40000"/>
                  </a:schemeClr>
                </a:solidFill>
              </a:rPr>
              <a:t>we're looking </a:t>
            </a:r>
            <a:r>
              <a:rPr lang="en-US" sz="1600" dirty="0">
                <a:solidFill>
                  <a:schemeClr val="tx2">
                    <a:lumMod val="60000"/>
                    <a:lumOff val="40000"/>
                  </a:schemeClr>
                </a:solidFill>
              </a:rPr>
              <a:t>at the lowest and highest values of the simulated envelopes. Here</a:t>
            </a:r>
            <a:r>
              <a:rPr lang="en-US" sz="1600" dirty="0" smtClean="0">
                <a:solidFill>
                  <a:schemeClr val="tx2">
                    <a:lumMod val="60000"/>
                    <a:lumOff val="40000"/>
                  </a:schemeClr>
                </a:solidFill>
              </a:rPr>
              <a:t>, alpha </a:t>
            </a:r>
            <a:r>
              <a:rPr lang="en-US" sz="1600" dirty="0">
                <a:solidFill>
                  <a:schemeClr val="tx2">
                    <a:lumMod val="60000"/>
                    <a:lumOff val="40000"/>
                  </a:schemeClr>
                </a:solidFill>
              </a:rPr>
              <a:t>= 2 * </a:t>
            </a:r>
            <a:r>
              <a:rPr lang="en-US" sz="1600" dirty="0" err="1">
                <a:solidFill>
                  <a:schemeClr val="tx2">
                    <a:lumMod val="60000"/>
                    <a:lumOff val="40000"/>
                  </a:schemeClr>
                </a:solidFill>
              </a:rPr>
              <a:t>nrank</a:t>
            </a:r>
            <a:r>
              <a:rPr lang="en-US" sz="1600" dirty="0">
                <a:solidFill>
                  <a:schemeClr val="tx2">
                    <a:lumMod val="60000"/>
                    <a:lumOff val="40000"/>
                  </a:schemeClr>
                </a:solidFill>
              </a:rPr>
              <a:t>/(1 + </a:t>
            </a:r>
            <a:r>
              <a:rPr lang="en-US" sz="1600" dirty="0" err="1">
                <a:solidFill>
                  <a:schemeClr val="tx2">
                    <a:lumMod val="60000"/>
                    <a:lumOff val="40000"/>
                  </a:schemeClr>
                </a:solidFill>
              </a:rPr>
              <a:t>nsim</a:t>
            </a:r>
            <a:r>
              <a:rPr lang="en-US" sz="1600" dirty="0">
                <a:solidFill>
                  <a:schemeClr val="tx2">
                    <a:lumMod val="60000"/>
                    <a:lumOff val="40000"/>
                  </a:schemeClr>
                </a:solidFill>
              </a:rPr>
              <a:t>) = 2*1/200 = 0.01</a:t>
            </a:r>
          </a:p>
          <a:p>
            <a:pPr marL="0" indent="0">
              <a:buNone/>
            </a:pPr>
            <a:r>
              <a:rPr lang="en-US" sz="1600" dirty="0">
                <a:solidFill>
                  <a:schemeClr val="tx2">
                    <a:lumMod val="60000"/>
                    <a:lumOff val="40000"/>
                  </a:schemeClr>
                </a:solidFill>
              </a:rPr>
              <a:t>#</a:t>
            </a:r>
            <a:r>
              <a:rPr lang="en-US" sz="1600" dirty="0" err="1">
                <a:solidFill>
                  <a:schemeClr val="tx2">
                    <a:lumMod val="60000"/>
                    <a:lumOff val="40000"/>
                  </a:schemeClr>
                </a:solidFill>
              </a:rPr>
              <a:t>spatstat</a:t>
            </a:r>
            <a:r>
              <a:rPr lang="en-US" sz="1600" dirty="0">
                <a:solidFill>
                  <a:schemeClr val="tx2">
                    <a:lumMod val="60000"/>
                    <a:lumOff val="40000"/>
                  </a:schemeClr>
                </a:solidFill>
              </a:rPr>
              <a:t>::envelope is to specify that the envelope command is in the </a:t>
            </a:r>
            <a:r>
              <a:rPr lang="en-US" sz="1600" dirty="0" err="1">
                <a:solidFill>
                  <a:schemeClr val="tx2">
                    <a:lumMod val="60000"/>
                    <a:lumOff val="40000"/>
                  </a:schemeClr>
                </a:solidFill>
              </a:rPr>
              <a:t>spatstat</a:t>
            </a:r>
            <a:r>
              <a:rPr lang="en-US" sz="1600" dirty="0">
                <a:solidFill>
                  <a:schemeClr val="tx2">
                    <a:lumMod val="60000"/>
                    <a:lumOff val="40000"/>
                  </a:schemeClr>
                </a:solidFill>
              </a:rPr>
              <a:t> </a:t>
            </a:r>
            <a:r>
              <a:rPr lang="en-US" sz="1600" dirty="0" smtClean="0">
                <a:solidFill>
                  <a:schemeClr val="tx2">
                    <a:lumMod val="60000"/>
                    <a:lumOff val="40000"/>
                  </a:schemeClr>
                </a:solidFill>
              </a:rPr>
              <a:t>library </a:t>
            </a:r>
            <a:r>
              <a:rPr lang="en-US" sz="1600" dirty="0">
                <a:solidFill>
                  <a:schemeClr val="tx2">
                    <a:lumMod val="60000"/>
                    <a:lumOff val="40000"/>
                  </a:schemeClr>
                </a:solidFill>
              </a:rPr>
              <a:t>and not the boot library.</a:t>
            </a:r>
          </a:p>
          <a:p>
            <a:pPr marL="0" indent="0">
              <a:buNone/>
            </a:pPr>
            <a:r>
              <a:rPr lang="en-US" sz="1600" dirty="0" err="1"/>
              <a:t>Kenv</a:t>
            </a:r>
            <a:r>
              <a:rPr lang="en-US" sz="1600" dirty="0"/>
              <a:t> &lt;- </a:t>
            </a:r>
            <a:r>
              <a:rPr lang="en-US" sz="1600" dirty="0" err="1"/>
              <a:t>spatstat</a:t>
            </a:r>
            <a:r>
              <a:rPr lang="en-US" sz="1600" dirty="0"/>
              <a:t>::envelope(</a:t>
            </a:r>
            <a:r>
              <a:rPr lang="en-US" sz="1600" dirty="0" err="1"/>
              <a:t>pp,fun</a:t>
            </a:r>
            <a:r>
              <a:rPr lang="en-US" sz="1600" dirty="0"/>
              <a:t>="</a:t>
            </a:r>
            <a:r>
              <a:rPr lang="en-US" sz="1600" dirty="0" err="1"/>
              <a:t>Kest</a:t>
            </a:r>
            <a:r>
              <a:rPr lang="en-US" sz="1600" dirty="0"/>
              <a:t>", </a:t>
            </a:r>
            <a:r>
              <a:rPr lang="en-US" sz="1600" dirty="0" err="1" smtClean="0"/>
              <a:t>rmax</a:t>
            </a:r>
            <a:r>
              <a:rPr lang="en-US" sz="1600" dirty="0" smtClean="0"/>
              <a:t>=250000, </a:t>
            </a:r>
            <a:r>
              <a:rPr lang="en-US" sz="1600" dirty="0" err="1" smtClean="0"/>
              <a:t>nsim</a:t>
            </a:r>
            <a:r>
              <a:rPr lang="en-US" sz="1600" dirty="0" smtClean="0"/>
              <a:t>=199</a:t>
            </a:r>
            <a:r>
              <a:rPr lang="en-US" sz="1600" dirty="0"/>
              <a:t>, </a:t>
            </a:r>
            <a:r>
              <a:rPr lang="en-US" sz="1600" dirty="0" err="1"/>
              <a:t>nrank</a:t>
            </a:r>
            <a:r>
              <a:rPr lang="en-US" sz="1600" dirty="0"/>
              <a:t>=1) </a:t>
            </a:r>
          </a:p>
          <a:p>
            <a:pPr marL="0" indent="0">
              <a:buNone/>
            </a:pPr>
            <a:r>
              <a:rPr lang="en-US" sz="1600" dirty="0">
                <a:solidFill>
                  <a:schemeClr val="tx2">
                    <a:lumMod val="60000"/>
                    <a:lumOff val="40000"/>
                  </a:schemeClr>
                </a:solidFill>
              </a:rPr>
              <a:t># Plots Ripley’s K function with 99% simulation # envelopes, axis labels, and a title</a:t>
            </a:r>
            <a:r>
              <a:rPr lang="en-US" sz="1600" dirty="0"/>
              <a:t>.</a:t>
            </a:r>
          </a:p>
          <a:p>
            <a:pPr marL="0" indent="0">
              <a:buNone/>
            </a:pPr>
            <a:r>
              <a:rPr lang="en-US" sz="1600" dirty="0"/>
              <a:t>plot(</a:t>
            </a:r>
            <a:r>
              <a:rPr lang="en-US" sz="1600" dirty="0" err="1"/>
              <a:t>Kenv,xlab</a:t>
            </a:r>
            <a:r>
              <a:rPr lang="en-US" sz="1600" dirty="0"/>
              <a:t>="r",</a:t>
            </a:r>
            <a:r>
              <a:rPr lang="en-US" sz="1600" dirty="0" err="1"/>
              <a:t>ylab</a:t>
            </a:r>
            <a:r>
              <a:rPr lang="en-US" sz="1600" dirty="0"/>
              <a:t>="</a:t>
            </a:r>
            <a:r>
              <a:rPr lang="en-US" sz="1600" dirty="0" err="1"/>
              <a:t>Khat</a:t>
            </a:r>
            <a:r>
              <a:rPr lang="en-US" sz="1600" dirty="0"/>
              <a:t>(r)", </a:t>
            </a:r>
            <a:r>
              <a:rPr lang="en-US" sz="1600" dirty="0" err="1"/>
              <a:t>cex.lab</a:t>
            </a:r>
            <a:r>
              <a:rPr lang="en-US" sz="1600" dirty="0"/>
              <a:t>=1.6,cex.axis=1.5,main= </a:t>
            </a:r>
          </a:p>
          <a:p>
            <a:pPr marL="0" indent="0">
              <a:buNone/>
            </a:pPr>
            <a:r>
              <a:rPr lang="en-US" sz="1600" dirty="0" smtClean="0"/>
              <a:t>"</a:t>
            </a:r>
            <a:r>
              <a:rPr lang="en-US" sz="1600" dirty="0"/>
              <a:t>Ripley’s </a:t>
            </a:r>
            <a:r>
              <a:rPr lang="en-US" sz="1600" dirty="0" err="1"/>
              <a:t>Khat</a:t>
            </a:r>
            <a:r>
              <a:rPr lang="en-US" sz="1600" dirty="0"/>
              <a:t> with Confidence Envelopes",</a:t>
            </a:r>
            <a:r>
              <a:rPr lang="en-US" sz="1600" dirty="0" err="1"/>
              <a:t>cex.main</a:t>
            </a:r>
            <a:r>
              <a:rPr lang="en-US" sz="1600" dirty="0"/>
              <a:t>=1.5,lwd=2</a:t>
            </a:r>
            <a:r>
              <a:rPr lang="en-US" sz="1600" dirty="0" smtClean="0"/>
              <a:t>)</a:t>
            </a:r>
            <a:endParaRPr lang="en-US" sz="1600" dirty="0"/>
          </a:p>
        </p:txBody>
      </p:sp>
      <p:sp>
        <p:nvSpPr>
          <p:cNvPr id="4" name="Title 1"/>
          <p:cNvSpPr>
            <a:spLocks noGrp="1"/>
          </p:cNvSpPr>
          <p:nvPr>
            <p:ph type="title"/>
          </p:nvPr>
        </p:nvSpPr>
        <p:spPr>
          <a:xfrm>
            <a:off x="457200" y="0"/>
            <a:ext cx="8229600" cy="914400"/>
          </a:xfrm>
        </p:spPr>
        <p:txBody>
          <a:bodyPr/>
          <a:lstStyle/>
          <a:p>
            <a:r>
              <a:rPr lang="en-US" b="1" dirty="0" smtClean="0"/>
              <a:t>Doing it with R (Cont’d)</a:t>
            </a:r>
            <a:endParaRPr lang="en-US"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58" y="4495800"/>
            <a:ext cx="3960042"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9297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0"/>
            <a:ext cx="8229600" cy="914400"/>
          </a:xfrm>
        </p:spPr>
        <p:txBody>
          <a:bodyPr/>
          <a:lstStyle/>
          <a:p>
            <a:r>
              <a:rPr lang="en-US" b="1" dirty="0" smtClean="0"/>
              <a:t>Doing it with R (Cont’d)</a:t>
            </a:r>
            <a:endParaRPr lang="en-US" b="1" dirty="0"/>
          </a:p>
        </p:txBody>
      </p:sp>
      <p:sp>
        <p:nvSpPr>
          <p:cNvPr id="4" name="TextBox 3"/>
          <p:cNvSpPr txBox="1"/>
          <p:nvPr/>
        </p:nvSpPr>
        <p:spPr>
          <a:xfrm>
            <a:off x="7961" y="914400"/>
            <a:ext cx="9144000" cy="5632311"/>
          </a:xfrm>
          <a:prstGeom prst="rect">
            <a:avLst/>
          </a:prstGeom>
          <a:noFill/>
        </p:spPr>
        <p:txBody>
          <a:bodyPr wrap="square" numCol="2" rtlCol="0">
            <a:spAutoFit/>
          </a:bodyPr>
          <a:lstStyle/>
          <a:p>
            <a:r>
              <a:rPr lang="en-US" dirty="0">
                <a:solidFill>
                  <a:schemeClr val="tx2">
                    <a:lumMod val="60000"/>
                    <a:lumOff val="40000"/>
                  </a:schemeClr>
                </a:solidFill>
              </a:rPr>
              <a:t>#L-Functions</a:t>
            </a:r>
          </a:p>
          <a:p>
            <a:r>
              <a:rPr lang="en-US" dirty="0" err="1"/>
              <a:t>lhat</a:t>
            </a:r>
            <a:r>
              <a:rPr lang="en-US" dirty="0"/>
              <a:t> &lt;- </a:t>
            </a:r>
            <a:r>
              <a:rPr lang="en-US" dirty="0" smtClean="0"/>
              <a:t>Lest(</a:t>
            </a:r>
            <a:r>
              <a:rPr lang="en-US" dirty="0" err="1" smtClean="0"/>
              <a:t>pp</a:t>
            </a:r>
            <a:r>
              <a:rPr lang="en-US" dirty="0" smtClean="0"/>
              <a:t>, </a:t>
            </a:r>
            <a:r>
              <a:rPr lang="en-US" dirty="0" err="1" smtClean="0"/>
              <a:t>rmax</a:t>
            </a:r>
            <a:r>
              <a:rPr lang="en-US" dirty="0" smtClean="0"/>
              <a:t>=250000) </a:t>
            </a:r>
            <a:endParaRPr lang="en-US" dirty="0"/>
          </a:p>
          <a:p>
            <a:r>
              <a:rPr lang="en-US" dirty="0">
                <a:solidFill>
                  <a:schemeClr val="tx2">
                    <a:lumMod val="60000"/>
                    <a:lumOff val="40000"/>
                  </a:schemeClr>
                </a:solidFill>
              </a:rPr>
              <a:t>#Plots L function with line width 2, Ripley’s isotropic edge correction, axis labels, and title.</a:t>
            </a:r>
          </a:p>
          <a:p>
            <a:r>
              <a:rPr lang="en-US" dirty="0"/>
              <a:t>plot(</a:t>
            </a:r>
            <a:r>
              <a:rPr lang="en-US" dirty="0" err="1"/>
              <a:t>lhat$r,lhat$iso-lhat$r</a:t>
            </a:r>
            <a:r>
              <a:rPr lang="en-US" dirty="0"/>
              <a:t>, </a:t>
            </a:r>
            <a:r>
              <a:rPr lang="en-US" dirty="0" err="1"/>
              <a:t>xlab</a:t>
            </a:r>
            <a:r>
              <a:rPr lang="en-US" dirty="0"/>
              <a:t>="r",</a:t>
            </a:r>
            <a:r>
              <a:rPr lang="en-US" dirty="0" err="1"/>
              <a:t>ylab</a:t>
            </a:r>
            <a:r>
              <a:rPr lang="en-US" dirty="0"/>
              <a:t>="Ripley’s L",</a:t>
            </a:r>
            <a:r>
              <a:rPr lang="en-US" dirty="0" err="1"/>
              <a:t>cex.lab</a:t>
            </a:r>
            <a:r>
              <a:rPr lang="en-US" dirty="0"/>
              <a:t>=1.6,  </a:t>
            </a:r>
          </a:p>
          <a:p>
            <a:r>
              <a:rPr lang="en-US" dirty="0"/>
              <a:t>     </a:t>
            </a:r>
            <a:r>
              <a:rPr lang="en-US" dirty="0" err="1"/>
              <a:t>cex.axis</a:t>
            </a:r>
            <a:r>
              <a:rPr lang="en-US" dirty="0"/>
              <a:t>=1.5,cex.main=1.5,lty=1,lwd=2, main="Ripley’s Estimated L-Function") </a:t>
            </a:r>
          </a:p>
          <a:p>
            <a:r>
              <a:rPr lang="en-US" dirty="0">
                <a:solidFill>
                  <a:schemeClr val="tx2">
                    <a:lumMod val="60000"/>
                    <a:lumOff val="40000"/>
                  </a:schemeClr>
                </a:solidFill>
              </a:rPr>
              <a:t>#Overlays the theoretical L-function under CSR with a dashed (</a:t>
            </a:r>
            <a:r>
              <a:rPr lang="en-US" dirty="0" err="1">
                <a:solidFill>
                  <a:schemeClr val="tx2">
                    <a:lumMod val="60000"/>
                    <a:lumOff val="40000"/>
                  </a:schemeClr>
                </a:solidFill>
              </a:rPr>
              <a:t>lty</a:t>
            </a:r>
            <a:r>
              <a:rPr lang="en-US" dirty="0">
                <a:solidFill>
                  <a:schemeClr val="tx2">
                    <a:lumMod val="60000"/>
                    <a:lumOff val="40000"/>
                  </a:schemeClr>
                </a:solidFill>
              </a:rPr>
              <a:t>=8) line.</a:t>
            </a:r>
          </a:p>
          <a:p>
            <a:r>
              <a:rPr lang="en-US" dirty="0"/>
              <a:t>lines(</a:t>
            </a:r>
            <a:r>
              <a:rPr lang="en-US" dirty="0" err="1"/>
              <a:t>lhat$r,lhat$theo-lhat$r,lty</a:t>
            </a:r>
            <a:r>
              <a:rPr lang="en-US" dirty="0"/>
              <a:t>=8,lwd=2) </a:t>
            </a:r>
          </a:p>
          <a:p>
            <a:endParaRPr lang="en-US" dirty="0"/>
          </a:p>
          <a:p>
            <a:r>
              <a:rPr lang="en-US" dirty="0">
                <a:solidFill>
                  <a:schemeClr val="tx2">
                    <a:lumMod val="60000"/>
                    <a:lumOff val="40000"/>
                  </a:schemeClr>
                </a:solidFill>
              </a:rPr>
              <a:t>#Code to compute the Ripley’s Simulation Confidence Envelopes</a:t>
            </a:r>
          </a:p>
          <a:p>
            <a:r>
              <a:rPr lang="en-US" dirty="0">
                <a:solidFill>
                  <a:schemeClr val="tx2">
                    <a:lumMod val="60000"/>
                    <a:lumOff val="40000"/>
                  </a:schemeClr>
                </a:solidFill>
              </a:rPr>
              <a:t>#Computes confidence envelopes using n=199 simulations. Here, </a:t>
            </a:r>
            <a:r>
              <a:rPr lang="en-US" dirty="0" err="1">
                <a:solidFill>
                  <a:schemeClr val="tx2">
                    <a:lumMod val="60000"/>
                    <a:lumOff val="40000"/>
                  </a:schemeClr>
                </a:solidFill>
              </a:rPr>
              <a:t>nrank</a:t>
            </a:r>
            <a:r>
              <a:rPr lang="en-US" dirty="0">
                <a:solidFill>
                  <a:schemeClr val="tx2">
                    <a:lumMod val="60000"/>
                    <a:lumOff val="40000"/>
                  </a:schemeClr>
                </a:solidFill>
              </a:rPr>
              <a:t>=1 means </a:t>
            </a:r>
            <a:r>
              <a:rPr lang="en-US" dirty="0" smtClean="0">
                <a:solidFill>
                  <a:schemeClr val="tx2">
                    <a:lumMod val="60000"/>
                    <a:lumOff val="40000"/>
                  </a:schemeClr>
                </a:solidFill>
              </a:rPr>
              <a:t>we're looking </a:t>
            </a:r>
            <a:r>
              <a:rPr lang="en-US" dirty="0">
                <a:solidFill>
                  <a:schemeClr val="tx2">
                    <a:lumMod val="60000"/>
                    <a:lumOff val="40000"/>
                  </a:schemeClr>
                </a:solidFill>
              </a:rPr>
              <a:t>at the lowest and highest values of the simulated envelopes. Here</a:t>
            </a:r>
            <a:r>
              <a:rPr lang="en-US" dirty="0" smtClean="0">
                <a:solidFill>
                  <a:schemeClr val="tx2">
                    <a:lumMod val="60000"/>
                    <a:lumOff val="40000"/>
                  </a:schemeClr>
                </a:solidFill>
              </a:rPr>
              <a:t>, </a:t>
            </a:r>
            <a:endParaRPr lang="en-US" dirty="0"/>
          </a:p>
          <a:p>
            <a:r>
              <a:rPr lang="en-US" dirty="0" smtClean="0">
                <a:solidFill>
                  <a:schemeClr val="tx2">
                    <a:lumMod val="60000"/>
                    <a:lumOff val="40000"/>
                  </a:schemeClr>
                </a:solidFill>
              </a:rPr>
              <a:t>alpha </a:t>
            </a:r>
            <a:r>
              <a:rPr lang="en-US" dirty="0">
                <a:solidFill>
                  <a:schemeClr val="tx2">
                    <a:lumMod val="60000"/>
                    <a:lumOff val="40000"/>
                  </a:schemeClr>
                </a:solidFill>
              </a:rPr>
              <a:t>= 2 * </a:t>
            </a:r>
            <a:r>
              <a:rPr lang="en-US" dirty="0" err="1">
                <a:solidFill>
                  <a:schemeClr val="tx2">
                    <a:lumMod val="60000"/>
                    <a:lumOff val="40000"/>
                  </a:schemeClr>
                </a:solidFill>
              </a:rPr>
              <a:t>nrank</a:t>
            </a:r>
            <a:r>
              <a:rPr lang="en-US" dirty="0">
                <a:solidFill>
                  <a:schemeClr val="tx2">
                    <a:lumMod val="60000"/>
                    <a:lumOff val="40000"/>
                  </a:schemeClr>
                </a:solidFill>
              </a:rPr>
              <a:t>/(1 + </a:t>
            </a:r>
            <a:r>
              <a:rPr lang="en-US" dirty="0" err="1">
                <a:solidFill>
                  <a:schemeClr val="tx2">
                    <a:lumMod val="60000"/>
                    <a:lumOff val="40000"/>
                  </a:schemeClr>
                </a:solidFill>
              </a:rPr>
              <a:t>nsim</a:t>
            </a:r>
            <a:r>
              <a:rPr lang="en-US" dirty="0">
                <a:solidFill>
                  <a:schemeClr val="tx2">
                    <a:lumMod val="60000"/>
                    <a:lumOff val="40000"/>
                  </a:schemeClr>
                </a:solidFill>
              </a:rPr>
              <a:t>) = 2*1/200 = 0.01</a:t>
            </a:r>
          </a:p>
          <a:p>
            <a:r>
              <a:rPr lang="en-US" dirty="0" err="1"/>
              <a:t>Lenv</a:t>
            </a:r>
            <a:r>
              <a:rPr lang="en-US" dirty="0"/>
              <a:t> &lt;- </a:t>
            </a:r>
            <a:r>
              <a:rPr lang="en-US" dirty="0" err="1"/>
              <a:t>spatstat</a:t>
            </a:r>
            <a:r>
              <a:rPr lang="en-US" dirty="0"/>
              <a:t>::envelope(</a:t>
            </a:r>
            <a:r>
              <a:rPr lang="en-US" dirty="0" err="1"/>
              <a:t>pp,fun</a:t>
            </a:r>
            <a:r>
              <a:rPr lang="en-US" dirty="0"/>
              <a:t>="Lest", </a:t>
            </a:r>
            <a:r>
              <a:rPr lang="en-US" dirty="0" err="1" smtClean="0"/>
              <a:t>rmax</a:t>
            </a:r>
            <a:r>
              <a:rPr lang="en-US" dirty="0" smtClean="0"/>
              <a:t>=250000, </a:t>
            </a:r>
            <a:r>
              <a:rPr lang="en-US" dirty="0" err="1" smtClean="0"/>
              <a:t>nsim</a:t>
            </a:r>
            <a:r>
              <a:rPr lang="en-US" dirty="0" smtClean="0"/>
              <a:t>=199,nrank=1</a:t>
            </a:r>
            <a:r>
              <a:rPr lang="en-US" dirty="0"/>
              <a:t>)</a:t>
            </a:r>
          </a:p>
          <a:p>
            <a:endParaRPr lang="en-US" dirty="0" smtClean="0"/>
          </a:p>
          <a:p>
            <a:r>
              <a:rPr lang="en-US" dirty="0" smtClean="0">
                <a:solidFill>
                  <a:schemeClr val="tx2">
                    <a:lumMod val="60000"/>
                    <a:lumOff val="40000"/>
                  </a:schemeClr>
                </a:solidFill>
              </a:rPr>
              <a:t># </a:t>
            </a:r>
            <a:r>
              <a:rPr lang="en-US" dirty="0">
                <a:solidFill>
                  <a:schemeClr val="tx2">
                    <a:lumMod val="60000"/>
                    <a:lumOff val="40000"/>
                  </a:schemeClr>
                </a:solidFill>
              </a:rPr>
              <a:t>Plots Ripley’s L function with 99% simulation envelopes, axis labels, and a title.</a:t>
            </a:r>
          </a:p>
          <a:p>
            <a:r>
              <a:rPr lang="en-US" dirty="0"/>
              <a:t>plot(</a:t>
            </a:r>
            <a:r>
              <a:rPr lang="en-US" dirty="0" err="1"/>
              <a:t>Lenv,xlab</a:t>
            </a:r>
            <a:r>
              <a:rPr lang="en-US" dirty="0"/>
              <a:t>="r",</a:t>
            </a:r>
            <a:r>
              <a:rPr lang="en-US" dirty="0" err="1"/>
              <a:t>ylab</a:t>
            </a:r>
            <a:r>
              <a:rPr lang="en-US" dirty="0"/>
              <a:t>="</a:t>
            </a:r>
            <a:r>
              <a:rPr lang="en-US" dirty="0" err="1"/>
              <a:t>Lhat</a:t>
            </a:r>
            <a:r>
              <a:rPr lang="en-US" dirty="0"/>
              <a:t>(r)", </a:t>
            </a:r>
            <a:r>
              <a:rPr lang="en-US" dirty="0" err="1"/>
              <a:t>cex.lab</a:t>
            </a:r>
            <a:r>
              <a:rPr lang="en-US" dirty="0"/>
              <a:t>=1.6,cex.axis=1.5</a:t>
            </a:r>
            <a:r>
              <a:rPr lang="en-US" dirty="0" smtClean="0"/>
              <a:t>, main</a:t>
            </a:r>
            <a:r>
              <a:rPr lang="en-US" dirty="0"/>
              <a:t>= "Ripley’s </a:t>
            </a:r>
            <a:r>
              <a:rPr lang="en-US" dirty="0" err="1"/>
              <a:t>Lhat</a:t>
            </a:r>
            <a:r>
              <a:rPr lang="en-US" dirty="0"/>
              <a:t> with </a:t>
            </a:r>
            <a:r>
              <a:rPr lang="en-US" dirty="0" smtClean="0"/>
              <a:t>Confidence Envelopes“, </a:t>
            </a:r>
            <a:r>
              <a:rPr lang="en-US" dirty="0" err="1" smtClean="0"/>
              <a:t>cex.main</a:t>
            </a:r>
            <a:r>
              <a:rPr lang="en-US" dirty="0" smtClean="0"/>
              <a:t>=1.5, </a:t>
            </a:r>
            <a:r>
              <a:rPr lang="en-US" dirty="0" err="1" smtClean="0"/>
              <a:t>lwd</a:t>
            </a:r>
            <a:r>
              <a:rPr lang="en-US" dirty="0" smtClean="0"/>
              <a:t>=2,legend=F)</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429000"/>
            <a:ext cx="4114800"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6605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numCol="2">
            <a:noAutofit/>
          </a:bodyPr>
          <a:lstStyle/>
          <a:p>
            <a:pPr marL="0" indent="0">
              <a:buNone/>
            </a:pPr>
            <a:r>
              <a:rPr lang="en-US" sz="2000" dirty="0">
                <a:solidFill>
                  <a:schemeClr val="accent1">
                    <a:lumMod val="60000"/>
                    <a:lumOff val="40000"/>
                  </a:schemeClr>
                </a:solidFill>
              </a:rPr>
              <a:t>#A better way to view this is to rotate this plot 45 degrees clockwise.</a:t>
            </a:r>
          </a:p>
          <a:p>
            <a:pPr marL="0" indent="0">
              <a:buNone/>
            </a:pPr>
            <a:r>
              <a:rPr lang="en-US" sz="2000" dirty="0">
                <a:solidFill>
                  <a:schemeClr val="accent1">
                    <a:lumMod val="60000"/>
                    <a:lumOff val="40000"/>
                  </a:schemeClr>
                </a:solidFill>
              </a:rPr>
              <a:t>#Gives the Ripley’s data frame a new name L2.</a:t>
            </a:r>
          </a:p>
          <a:p>
            <a:pPr marL="0" indent="0">
              <a:buNone/>
            </a:pPr>
            <a:r>
              <a:rPr lang="en-US" sz="2000" dirty="0"/>
              <a:t>L2 &lt;- </a:t>
            </a:r>
            <a:r>
              <a:rPr lang="en-US" sz="2000" dirty="0" err="1"/>
              <a:t>Lenv</a:t>
            </a:r>
            <a:r>
              <a:rPr lang="en-US" sz="2000" dirty="0"/>
              <a:t> </a:t>
            </a:r>
          </a:p>
          <a:p>
            <a:pPr marL="0" indent="0">
              <a:buNone/>
            </a:pPr>
            <a:r>
              <a:rPr lang="en-US" sz="2000" dirty="0">
                <a:solidFill>
                  <a:schemeClr val="accent1">
                    <a:lumMod val="60000"/>
                    <a:lumOff val="40000"/>
                  </a:schemeClr>
                </a:solidFill>
              </a:rPr>
              <a:t>#Now we will subtract the distance r from the R-defined Ripley's L's</a:t>
            </a:r>
          </a:p>
          <a:p>
            <a:pPr marL="0" indent="0">
              <a:buNone/>
            </a:pPr>
            <a:r>
              <a:rPr lang="en-US" sz="2000" dirty="0">
                <a:solidFill>
                  <a:schemeClr val="accent1">
                    <a:lumMod val="60000"/>
                    <a:lumOff val="40000"/>
                  </a:schemeClr>
                </a:solidFill>
              </a:rPr>
              <a:t>#(This will be done for the observed L, theoretical L, lower and </a:t>
            </a:r>
            <a:r>
              <a:rPr lang="en-US" sz="2000" dirty="0" err="1">
                <a:solidFill>
                  <a:schemeClr val="accent1">
                    <a:lumMod val="60000"/>
                    <a:lumOff val="40000"/>
                  </a:schemeClr>
                </a:solidFill>
              </a:rPr>
              <a:t>uper</a:t>
            </a:r>
            <a:r>
              <a:rPr lang="en-US" sz="2000" dirty="0">
                <a:solidFill>
                  <a:schemeClr val="accent1">
                    <a:lumMod val="60000"/>
                    <a:lumOff val="40000"/>
                  </a:schemeClr>
                </a:solidFill>
              </a:rPr>
              <a:t> envelopes)</a:t>
            </a:r>
          </a:p>
          <a:p>
            <a:pPr marL="0" indent="0">
              <a:buNone/>
            </a:pPr>
            <a:r>
              <a:rPr lang="en-US" sz="2000" dirty="0"/>
              <a:t>L2$obs &lt;- L2$obs-L2$r</a:t>
            </a:r>
          </a:p>
          <a:p>
            <a:pPr marL="0" indent="0">
              <a:buNone/>
            </a:pPr>
            <a:r>
              <a:rPr lang="en-US" sz="2000" dirty="0"/>
              <a:t>L2$theo &lt;- L2$theo-L2$r</a:t>
            </a:r>
          </a:p>
          <a:p>
            <a:pPr marL="0" indent="0">
              <a:buNone/>
            </a:pPr>
            <a:r>
              <a:rPr lang="en-US" sz="2000" dirty="0"/>
              <a:t>L2$lo &lt;- L2$lo-L2$r</a:t>
            </a:r>
          </a:p>
          <a:p>
            <a:pPr marL="0" indent="0">
              <a:buNone/>
            </a:pPr>
            <a:r>
              <a:rPr lang="en-US" sz="2000" dirty="0"/>
              <a:t>L2$hi &lt;- L2$hi-L2$r</a:t>
            </a:r>
          </a:p>
          <a:p>
            <a:pPr marL="0" indent="0">
              <a:buNone/>
            </a:pPr>
            <a:r>
              <a:rPr lang="en-US" sz="2000" dirty="0">
                <a:solidFill>
                  <a:schemeClr val="accent1">
                    <a:lumMod val="60000"/>
                    <a:lumOff val="40000"/>
                  </a:schemeClr>
                </a:solidFill>
              </a:rPr>
              <a:t># Plots Ripley’s L function with 99% simulation envelopes, axis labels, and a title.</a:t>
            </a:r>
          </a:p>
          <a:p>
            <a:pPr marL="0" indent="0">
              <a:buNone/>
            </a:pPr>
            <a:r>
              <a:rPr lang="en-US" sz="2000" dirty="0"/>
              <a:t>plot(L2,xlab="r",</a:t>
            </a:r>
            <a:r>
              <a:rPr lang="en-US" sz="2000" dirty="0" err="1"/>
              <a:t>ylab</a:t>
            </a:r>
            <a:r>
              <a:rPr lang="en-US" sz="2000" dirty="0"/>
              <a:t>="</a:t>
            </a:r>
            <a:r>
              <a:rPr lang="en-US" sz="2000" dirty="0" err="1"/>
              <a:t>Lhat</a:t>
            </a:r>
            <a:r>
              <a:rPr lang="en-US" sz="2000" dirty="0"/>
              <a:t>(r)", </a:t>
            </a:r>
            <a:r>
              <a:rPr lang="en-US" sz="2000" dirty="0" err="1"/>
              <a:t>cex.lab</a:t>
            </a:r>
            <a:r>
              <a:rPr lang="en-US" sz="2000" dirty="0"/>
              <a:t>=1.6,cex.axis=1.5,</a:t>
            </a:r>
          </a:p>
          <a:p>
            <a:pPr marL="0" indent="0">
              <a:buNone/>
            </a:pPr>
            <a:r>
              <a:rPr lang="en-US" sz="2000" dirty="0" smtClean="0"/>
              <a:t>main</a:t>
            </a:r>
            <a:r>
              <a:rPr lang="en-US" sz="2000" dirty="0"/>
              <a:t>= "Ripley’s </a:t>
            </a:r>
            <a:r>
              <a:rPr lang="en-US" sz="2000" dirty="0" err="1"/>
              <a:t>Lhat</a:t>
            </a:r>
            <a:r>
              <a:rPr lang="en-US" sz="2000" dirty="0"/>
              <a:t> with </a:t>
            </a:r>
            <a:r>
              <a:rPr lang="en-US" sz="2000" dirty="0" smtClean="0"/>
              <a:t>Confidence Envelopes</a:t>
            </a:r>
            <a:r>
              <a:rPr lang="en-US" sz="2000" dirty="0"/>
              <a:t>",</a:t>
            </a:r>
            <a:r>
              <a:rPr lang="en-US" sz="2000" dirty="0" err="1"/>
              <a:t>cex.main</a:t>
            </a:r>
            <a:r>
              <a:rPr lang="en-US" sz="2000" dirty="0"/>
              <a:t>=1.5,lwd=2,legend=F)</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smtClean="0">
                <a:solidFill>
                  <a:schemeClr val="accent1">
                    <a:lumMod val="60000"/>
                    <a:lumOff val="40000"/>
                  </a:schemeClr>
                </a:solidFill>
              </a:rPr>
              <a:t>#Key finding: ArcGIS and R results are consistent!</a:t>
            </a:r>
            <a:endParaRPr lang="en-US" sz="2000" dirty="0">
              <a:solidFill>
                <a:schemeClr val="accent1">
                  <a:lumMod val="60000"/>
                  <a:lumOff val="40000"/>
                </a:schemeClr>
              </a:solidFill>
            </a:endParaRPr>
          </a:p>
        </p:txBody>
      </p:sp>
      <p:sp>
        <p:nvSpPr>
          <p:cNvPr id="4" name="Title 1"/>
          <p:cNvSpPr>
            <a:spLocks noGrp="1"/>
          </p:cNvSpPr>
          <p:nvPr>
            <p:ph type="title"/>
          </p:nvPr>
        </p:nvSpPr>
        <p:spPr>
          <a:xfrm>
            <a:off x="457200" y="0"/>
            <a:ext cx="8229600" cy="914400"/>
          </a:xfrm>
        </p:spPr>
        <p:txBody>
          <a:bodyPr/>
          <a:lstStyle/>
          <a:p>
            <a:r>
              <a:rPr lang="en-US" b="1" dirty="0" smtClean="0"/>
              <a:t>Doing it with R (Cont’d)</a:t>
            </a:r>
            <a:endParaRPr lang="en-US"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300" y="2514600"/>
            <a:ext cx="4486700" cy="295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799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1143000"/>
          </a:xfrm>
        </p:spPr>
        <p:txBody>
          <a:bodyPr>
            <a:normAutofit fontScale="90000"/>
          </a:bodyPr>
          <a:lstStyle/>
          <a:p>
            <a:r>
              <a:rPr lang="en-US" dirty="0" smtClean="0"/>
              <a:t>What if Clustering We Observe Is Simply Due to Higher Population in Clusters?</a:t>
            </a:r>
            <a:endParaRPr lang="en-US" dirty="0"/>
          </a:p>
        </p:txBody>
      </p:sp>
      <p:pic>
        <p:nvPicPr>
          <p:cNvPr id="614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524000"/>
            <a:ext cx="47625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34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a:bodyPr>
          <a:lstStyle/>
          <a:p>
            <a:r>
              <a:rPr lang="en-US" b="1" dirty="0" smtClean="0"/>
              <a:t>A Different Look</a:t>
            </a:r>
            <a:endParaRPr lang="en-US" b="1" dirty="0"/>
          </a:p>
        </p:txBody>
      </p:sp>
      <p:sp>
        <p:nvSpPr>
          <p:cNvPr id="6" name="TextBox 5"/>
          <p:cNvSpPr txBox="1"/>
          <p:nvPr/>
        </p:nvSpPr>
        <p:spPr>
          <a:xfrm>
            <a:off x="0" y="838200"/>
            <a:ext cx="9144000" cy="1938992"/>
          </a:xfrm>
          <a:prstGeom prst="rect">
            <a:avLst/>
          </a:prstGeom>
          <a:noFill/>
        </p:spPr>
        <p:txBody>
          <a:bodyPr wrap="square" rtlCol="0">
            <a:spAutoFit/>
          </a:bodyPr>
          <a:lstStyle/>
          <a:p>
            <a:pPr marL="342900" indent="-342900">
              <a:buFont typeface="Arial" pitchFamily="34" charset="0"/>
              <a:buChar char="•"/>
            </a:pPr>
            <a:r>
              <a:rPr lang="en-US" sz="2400" dirty="0" smtClean="0"/>
              <a:t>Hospitals are generally located near population centers. That is, it wouldn’t make much sense to put a hospital in an area where no one lives. </a:t>
            </a:r>
            <a:endParaRPr lang="en-US" sz="2400" dirty="0"/>
          </a:p>
          <a:p>
            <a:pPr marL="342900" indent="-342900">
              <a:buFont typeface="Arial" pitchFamily="34" charset="0"/>
              <a:buChar char="•"/>
            </a:pPr>
            <a:r>
              <a:rPr lang="en-US" sz="2400" dirty="0" smtClean="0"/>
              <a:t>So let’s look at our point pattern one more time, this time with a </a:t>
            </a:r>
            <a:r>
              <a:rPr lang="en-US" sz="2400" dirty="0" err="1" smtClean="0"/>
              <a:t>shapefile</a:t>
            </a:r>
            <a:r>
              <a:rPr lang="en-US" sz="2400" dirty="0" smtClean="0"/>
              <a:t> of PA county population</a:t>
            </a:r>
            <a:endParaRPr lang="en-US" sz="2400" dirty="0"/>
          </a:p>
        </p:txBody>
      </p:sp>
      <p:grpSp>
        <p:nvGrpSpPr>
          <p:cNvPr id="7" name="Group 6"/>
          <p:cNvGrpSpPr/>
          <p:nvPr/>
        </p:nvGrpSpPr>
        <p:grpSpPr>
          <a:xfrm>
            <a:off x="273950" y="2807908"/>
            <a:ext cx="8666192" cy="4031863"/>
            <a:chOff x="273950" y="2807908"/>
            <a:chExt cx="8666192" cy="4031863"/>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6532" y="4185281"/>
              <a:ext cx="1713610" cy="158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950" y="2807908"/>
              <a:ext cx="6810375" cy="40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37434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Apologies to </a:t>
            </a:r>
            <a:r>
              <a:rPr lang="en-US" dirty="0" err="1" smtClean="0"/>
              <a:t>Trypophobes</a:t>
            </a:r>
            <a:r>
              <a:rPr lang="en-US" dirty="0" smtClean="0"/>
              <a:t>!)</a:t>
            </a:r>
            <a:endParaRPr lang="en-US" dirty="0"/>
          </a:p>
        </p:txBody>
      </p:sp>
      <p:pic>
        <p:nvPicPr>
          <p:cNvPr id="4" name="Picture 3"/>
          <p:cNvPicPr>
            <a:picLocks noChangeAspect="1"/>
          </p:cNvPicPr>
          <p:nvPr/>
        </p:nvPicPr>
        <p:blipFill>
          <a:blip r:embed="rId2"/>
          <a:stretch>
            <a:fillRect/>
          </a:stretch>
        </p:blipFill>
        <p:spPr>
          <a:xfrm>
            <a:off x="2214562" y="2209800"/>
            <a:ext cx="4714875" cy="3438525"/>
          </a:xfrm>
          <a:prstGeom prst="rect">
            <a:avLst/>
          </a:prstGeom>
        </p:spPr>
      </p:pic>
      <p:sp>
        <p:nvSpPr>
          <p:cNvPr id="5" name="TextBox 4"/>
          <p:cNvSpPr txBox="1"/>
          <p:nvPr/>
        </p:nvSpPr>
        <p:spPr>
          <a:xfrm>
            <a:off x="152400" y="6248400"/>
            <a:ext cx="8839200" cy="646331"/>
          </a:xfrm>
          <a:prstGeom prst="rect">
            <a:avLst/>
          </a:prstGeom>
          <a:noFill/>
        </p:spPr>
        <p:txBody>
          <a:bodyPr wrap="square" rtlCol="0">
            <a:spAutoFit/>
          </a:bodyPr>
          <a:lstStyle/>
          <a:p>
            <a:r>
              <a:rPr lang="en-US" dirty="0" smtClean="0"/>
              <a:t>Source: </a:t>
            </a:r>
            <a:r>
              <a:rPr lang="en-US" dirty="0" smtClean="0">
                <a:hlinkClick r:id="rId3"/>
              </a:rPr>
              <a:t>http</a:t>
            </a:r>
            <a:r>
              <a:rPr lang="en-US" dirty="0">
                <a:hlinkClick r:id="rId3"/>
              </a:rPr>
              <a:t>://</a:t>
            </a:r>
            <a:r>
              <a:rPr lang="en-US" dirty="0" smtClean="0">
                <a:hlinkClick r:id="rId3"/>
              </a:rPr>
              <a:t>www.today.com/video/holy-fear-factor-15-percent-of-people-fear-clustered-holes-502007875933?cid=sm_fbn</a:t>
            </a:r>
            <a:r>
              <a:rPr lang="en-US" dirty="0" smtClean="0"/>
              <a:t> </a:t>
            </a:r>
            <a:endParaRPr lang="en-US" dirty="0"/>
          </a:p>
        </p:txBody>
      </p:sp>
    </p:spTree>
    <p:extLst>
      <p:ext uri="{BB962C8B-B14F-4D97-AF65-F5344CB8AC3E}">
        <p14:creationId xmlns:p14="http://schemas.microsoft.com/office/powerpoint/2010/main" val="26841627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249362"/>
          </a:xfrm>
        </p:spPr>
        <p:txBody>
          <a:bodyPr>
            <a:normAutofit fontScale="90000"/>
          </a:bodyPr>
          <a:lstStyle/>
          <a:p>
            <a:r>
              <a:rPr lang="en-US" b="1" dirty="0" smtClean="0"/>
              <a:t>Our K-function Analyses Didn’t Take Population Into Consideration!</a:t>
            </a:r>
            <a:endParaRPr lang="en-US" b="1" dirty="0"/>
          </a:p>
        </p:txBody>
      </p:sp>
      <p:sp>
        <p:nvSpPr>
          <p:cNvPr id="3" name="Content Placeholder 2"/>
          <p:cNvSpPr>
            <a:spLocks noGrp="1"/>
          </p:cNvSpPr>
          <p:nvPr>
            <p:ph idx="1"/>
          </p:nvPr>
        </p:nvSpPr>
        <p:spPr>
          <a:xfrm>
            <a:off x="0" y="1600200"/>
            <a:ext cx="9144000" cy="5181600"/>
          </a:xfrm>
        </p:spPr>
        <p:txBody>
          <a:bodyPr>
            <a:normAutofit lnSpcReduction="10000"/>
          </a:bodyPr>
          <a:lstStyle/>
          <a:p>
            <a:r>
              <a:rPr lang="en-US" dirty="0" smtClean="0"/>
              <a:t>When we do a statistical test, our original sample is being compared to 9, 99, or 999 randomly generated point patterns.</a:t>
            </a:r>
          </a:p>
          <a:p>
            <a:r>
              <a:rPr lang="en-US" dirty="0" smtClean="0"/>
              <a:t>That is, these 9, 99, or 999 patterns are generated without taking into consideration the population density of the different counties, resulting in inappropriate comparisons!</a:t>
            </a:r>
          </a:p>
          <a:p>
            <a:r>
              <a:rPr lang="en-US" dirty="0" smtClean="0"/>
              <a:t>Ideally, we would want to compare our actual pattern of 260 hospitals to 9, 99 or 999 generated patterns that take into consideration the population throughout the state.</a:t>
            </a:r>
          </a:p>
        </p:txBody>
      </p:sp>
    </p:spTree>
    <p:extLst>
      <p:ext uri="{BB962C8B-B14F-4D97-AF65-F5344CB8AC3E}">
        <p14:creationId xmlns:p14="http://schemas.microsoft.com/office/powerpoint/2010/main" val="20143476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15962"/>
          </a:xfrm>
        </p:spPr>
        <p:txBody>
          <a:bodyPr>
            <a:normAutofit fontScale="90000"/>
          </a:bodyPr>
          <a:lstStyle/>
          <a:p>
            <a:r>
              <a:rPr lang="en-US" b="1" dirty="0" smtClean="0"/>
              <a:t>Where There’s a Will, There’s a Way!</a:t>
            </a:r>
            <a:endParaRPr lang="en-US" b="1" dirty="0"/>
          </a:p>
        </p:txBody>
      </p:sp>
      <p:sp>
        <p:nvSpPr>
          <p:cNvPr id="3" name="Content Placeholder 2"/>
          <p:cNvSpPr>
            <a:spLocks noGrp="1"/>
          </p:cNvSpPr>
          <p:nvPr>
            <p:ph idx="1"/>
          </p:nvPr>
        </p:nvSpPr>
        <p:spPr>
          <a:xfrm>
            <a:off x="152400" y="1325562"/>
            <a:ext cx="8839200" cy="5532438"/>
          </a:xfrm>
        </p:spPr>
        <p:txBody>
          <a:bodyPr>
            <a:normAutofit fontScale="85000" lnSpcReduction="20000"/>
          </a:bodyPr>
          <a:lstStyle/>
          <a:p>
            <a:r>
              <a:rPr lang="en-US" dirty="0" smtClean="0"/>
              <a:t>Turns out that ArcGIS has a function called </a:t>
            </a:r>
            <a:r>
              <a:rPr lang="en-US" i="1" dirty="0" smtClean="0"/>
              <a:t>Create Spatially Balanced Points</a:t>
            </a:r>
            <a:r>
              <a:rPr lang="en-US" dirty="0" smtClean="0"/>
              <a:t> </a:t>
            </a:r>
          </a:p>
          <a:p>
            <a:pPr lvl="1"/>
            <a:r>
              <a:rPr lang="en-US" dirty="0" smtClean="0"/>
              <a:t>It’s part of the Geostatistical Analyst extension, so be sure to have the extension turned on.</a:t>
            </a:r>
          </a:p>
          <a:p>
            <a:pPr lvl="1"/>
            <a:endParaRPr lang="en-US" dirty="0"/>
          </a:p>
          <a:p>
            <a:pPr lvl="1"/>
            <a:endParaRPr lang="en-US" dirty="0" smtClean="0"/>
          </a:p>
          <a:p>
            <a:pPr lvl="1"/>
            <a:endParaRPr lang="en-US" dirty="0" smtClean="0"/>
          </a:p>
          <a:p>
            <a:pPr lvl="1"/>
            <a:endParaRPr lang="en-US" dirty="0" smtClean="0"/>
          </a:p>
          <a:p>
            <a:pPr lvl="1"/>
            <a:r>
              <a:rPr lang="en-US" dirty="0" smtClean="0"/>
              <a:t>The tool generates a </a:t>
            </a:r>
            <a:r>
              <a:rPr lang="en-US" dirty="0"/>
              <a:t>set of sample points based on </a:t>
            </a:r>
            <a:r>
              <a:rPr lang="en-US" dirty="0" smtClean="0"/>
              <a:t>a raster that shows “inclusion probabilities”.</a:t>
            </a:r>
          </a:p>
          <a:p>
            <a:pPr lvl="2"/>
            <a:r>
              <a:rPr lang="en-US" dirty="0" smtClean="0"/>
              <a:t>In practice, we can reclassify the population raster to be such a probability raster</a:t>
            </a:r>
          </a:p>
          <a:p>
            <a:pPr lvl="3"/>
            <a:r>
              <a:rPr lang="en-US" dirty="0" smtClean="0"/>
              <a:t>The reclassified population raster would have values ranging between 0 and 1</a:t>
            </a:r>
          </a:p>
          <a:p>
            <a:pPr lvl="2"/>
            <a:r>
              <a:rPr lang="en-US" dirty="0" smtClean="0"/>
              <a:t>Generated points would be less likely to land where probability raster values (i.e., population values) are lower, and more likely to land in locations where probability raster values (i.e., population values) are higher. </a:t>
            </a:r>
            <a:endParaRPr lang="en-US" dirty="0"/>
          </a:p>
        </p:txBody>
      </p:sp>
      <p:pic>
        <p:nvPicPr>
          <p:cNvPr id="4" name="Picture 3"/>
          <p:cNvPicPr>
            <a:picLocks noChangeAspect="1"/>
          </p:cNvPicPr>
          <p:nvPr/>
        </p:nvPicPr>
        <p:blipFill>
          <a:blip r:embed="rId2"/>
          <a:stretch>
            <a:fillRect/>
          </a:stretch>
        </p:blipFill>
        <p:spPr>
          <a:xfrm>
            <a:off x="2889250" y="2932514"/>
            <a:ext cx="3365500" cy="1143000"/>
          </a:xfrm>
          <a:prstGeom prst="rect">
            <a:avLst/>
          </a:prstGeom>
        </p:spPr>
      </p:pic>
    </p:spTree>
    <p:extLst>
      <p:ext uri="{BB962C8B-B14F-4D97-AF65-F5344CB8AC3E}">
        <p14:creationId xmlns:p14="http://schemas.microsoft.com/office/powerpoint/2010/main" val="41852389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672"/>
            <a:ext cx="8229600" cy="1143000"/>
          </a:xfrm>
        </p:spPr>
        <p:txBody>
          <a:bodyPr/>
          <a:lstStyle/>
          <a:p>
            <a:r>
              <a:rPr lang="en-US" b="1" dirty="0" smtClean="0"/>
              <a:t>First Step</a:t>
            </a:r>
            <a:endParaRPr lang="en-US" b="1" dirty="0"/>
          </a:p>
        </p:txBody>
      </p:sp>
      <p:sp>
        <p:nvSpPr>
          <p:cNvPr id="3" name="Content Placeholder 2"/>
          <p:cNvSpPr>
            <a:spLocks noGrp="1"/>
          </p:cNvSpPr>
          <p:nvPr>
            <p:ph idx="1"/>
          </p:nvPr>
        </p:nvSpPr>
        <p:spPr>
          <a:xfrm>
            <a:off x="0" y="1295400"/>
            <a:ext cx="7315200" cy="5257800"/>
          </a:xfrm>
        </p:spPr>
        <p:txBody>
          <a:bodyPr>
            <a:normAutofit fontScale="77500" lnSpcReduction="20000"/>
          </a:bodyPr>
          <a:lstStyle/>
          <a:p>
            <a:r>
              <a:rPr lang="en-US" dirty="0" smtClean="0"/>
              <a:t>Take our polygon shapefile that contains population values and use some mathematical operation to convert population values to probabilities (values between 0 and 1)</a:t>
            </a:r>
          </a:p>
          <a:p>
            <a:pPr lvl="1"/>
            <a:r>
              <a:rPr lang="en-US" dirty="0" smtClean="0"/>
              <a:t>Again, higher population values should correspond to higher probabilities</a:t>
            </a:r>
          </a:p>
          <a:p>
            <a:r>
              <a:rPr lang="en-US" dirty="0" smtClean="0"/>
              <a:t>One way to do this would be to divide the population in each county by the maximum population value in the data set (1448394 in this case)</a:t>
            </a:r>
          </a:p>
          <a:p>
            <a:pPr lvl="1"/>
            <a:r>
              <a:rPr lang="en-US" dirty="0" smtClean="0"/>
              <a:t>This way, counties where population is really low (e.g., 5489) would have a very low associated probability (of a point landing in it) and counties where population is really high (e.g., 1448394) would have a very high associated probability (of </a:t>
            </a:r>
            <a:r>
              <a:rPr lang="en-US" dirty="0" smtClean="0"/>
              <a:t>a point </a:t>
            </a:r>
            <a:r>
              <a:rPr lang="en-US" dirty="0" smtClean="0"/>
              <a:t>landing in it).</a:t>
            </a:r>
          </a:p>
          <a:p>
            <a:pPr lvl="1"/>
            <a:r>
              <a:rPr lang="en-US" dirty="0" smtClean="0"/>
              <a:t>We do this calculation in the attribute table of the population shapefile</a:t>
            </a:r>
          </a:p>
        </p:txBody>
      </p:sp>
      <p:pic>
        <p:nvPicPr>
          <p:cNvPr id="4" name="Picture 3"/>
          <p:cNvPicPr>
            <a:picLocks noChangeAspect="1"/>
          </p:cNvPicPr>
          <p:nvPr/>
        </p:nvPicPr>
        <p:blipFill>
          <a:blip r:embed="rId2"/>
          <a:stretch>
            <a:fillRect/>
          </a:stretch>
        </p:blipFill>
        <p:spPr>
          <a:xfrm>
            <a:off x="7315200" y="2667000"/>
            <a:ext cx="1647825" cy="1685925"/>
          </a:xfrm>
          <a:prstGeom prst="rect">
            <a:avLst/>
          </a:prstGeom>
        </p:spPr>
      </p:pic>
    </p:spTree>
    <p:extLst>
      <p:ext uri="{BB962C8B-B14F-4D97-AF65-F5344CB8AC3E}">
        <p14:creationId xmlns:p14="http://schemas.microsoft.com/office/powerpoint/2010/main" val="1009923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546054"/>
            <a:ext cx="4876800" cy="6281980"/>
          </a:xfrm>
          <a:prstGeom prst="rect">
            <a:avLst/>
          </a:prstGeom>
        </p:spPr>
      </p:pic>
      <p:sp>
        <p:nvSpPr>
          <p:cNvPr id="5" name="Title 1"/>
          <p:cNvSpPr>
            <a:spLocks noGrp="1"/>
          </p:cNvSpPr>
          <p:nvPr>
            <p:ph type="title"/>
          </p:nvPr>
        </p:nvSpPr>
        <p:spPr>
          <a:xfrm>
            <a:off x="457200" y="37672"/>
            <a:ext cx="8229600" cy="1029128"/>
          </a:xfrm>
        </p:spPr>
        <p:txBody>
          <a:bodyPr/>
          <a:lstStyle/>
          <a:p>
            <a:r>
              <a:rPr lang="en-US" b="1" dirty="0" smtClean="0"/>
              <a:t>In ArcGIS…</a:t>
            </a:r>
            <a:endParaRPr lang="en-US" b="1" dirty="0"/>
          </a:p>
        </p:txBody>
      </p:sp>
      <p:sp>
        <p:nvSpPr>
          <p:cNvPr id="6" name="Rectangle 5"/>
          <p:cNvSpPr/>
          <p:nvPr/>
        </p:nvSpPr>
        <p:spPr>
          <a:xfrm>
            <a:off x="5029200" y="990600"/>
            <a:ext cx="4038600" cy="2308324"/>
          </a:xfrm>
          <a:prstGeom prst="rect">
            <a:avLst/>
          </a:prstGeom>
        </p:spPr>
        <p:txBody>
          <a:bodyPr wrap="square">
            <a:spAutoFit/>
          </a:bodyPr>
          <a:lstStyle/>
          <a:p>
            <a:pPr marL="285750" indent="-285750">
              <a:buFont typeface="Arial" panose="020B0604020202020204" pitchFamily="34" charset="0"/>
              <a:buChar char="•"/>
            </a:pPr>
            <a:r>
              <a:rPr lang="en-US" dirty="0" smtClean="0"/>
              <a:t>Now that we’ve created the variable </a:t>
            </a:r>
            <a:r>
              <a:rPr lang="en-US" b="1" i="1" dirty="0" err="1" smtClean="0"/>
              <a:t>PopProb</a:t>
            </a:r>
            <a:r>
              <a:rPr lang="en-US" i="1" dirty="0"/>
              <a:t> </a:t>
            </a:r>
            <a:r>
              <a:rPr lang="en-US" dirty="0" smtClean="0"/>
              <a:t>(which has possible values within the [0,1] interval), we can convert this variable to raster.</a:t>
            </a:r>
          </a:p>
          <a:p>
            <a:pPr marL="285750" indent="-285750">
              <a:buFont typeface="Arial" panose="020B0604020202020204" pitchFamily="34" charset="0"/>
              <a:buChar char="•"/>
            </a:pPr>
            <a:r>
              <a:rPr lang="en-US" dirty="0" smtClean="0"/>
              <a:t>If </a:t>
            </a:r>
            <a:r>
              <a:rPr lang="en-US" b="1" i="1" dirty="0" err="1" smtClean="0"/>
              <a:t>PopProb</a:t>
            </a:r>
            <a:r>
              <a:rPr lang="en-US" b="1" i="1" dirty="0" smtClean="0"/>
              <a:t> </a:t>
            </a:r>
            <a:r>
              <a:rPr lang="en-US" dirty="0" smtClean="0"/>
              <a:t>in a county is, say, 0.35, then in the raster file, each pixel within that county will have a value of 0.35.</a:t>
            </a:r>
            <a:endParaRPr lang="en-US" dirty="0"/>
          </a:p>
        </p:txBody>
      </p:sp>
    </p:spTree>
    <p:extLst>
      <p:ext uri="{BB962C8B-B14F-4D97-AF65-F5344CB8AC3E}">
        <p14:creationId xmlns:p14="http://schemas.microsoft.com/office/powerpoint/2010/main" val="2752062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Let’s Convert Our County-Level </a:t>
            </a:r>
            <a:r>
              <a:rPr lang="en-US" b="1" dirty="0" err="1" smtClean="0"/>
              <a:t>Shapefile</a:t>
            </a:r>
            <a:r>
              <a:rPr lang="en-US" b="1" dirty="0" smtClean="0"/>
              <a:t> to Raster Format</a:t>
            </a:r>
            <a:endParaRPr lang="en-US" b="1" dirty="0"/>
          </a:p>
        </p:txBody>
      </p:sp>
      <p:sp>
        <p:nvSpPr>
          <p:cNvPr id="3" name="Content Placeholder 2"/>
          <p:cNvSpPr>
            <a:spLocks noGrp="1"/>
          </p:cNvSpPr>
          <p:nvPr>
            <p:ph idx="1"/>
          </p:nvPr>
        </p:nvSpPr>
        <p:spPr>
          <a:xfrm>
            <a:off x="20472" y="1676400"/>
            <a:ext cx="9123528" cy="5181600"/>
          </a:xfrm>
        </p:spPr>
        <p:txBody>
          <a:bodyPr>
            <a:normAutofit fontScale="85000" lnSpcReduction="10000"/>
          </a:bodyPr>
          <a:lstStyle/>
          <a:p>
            <a:r>
              <a:rPr lang="en-US" dirty="0" smtClean="0"/>
              <a:t>In ArcGIS, go to </a:t>
            </a:r>
            <a:r>
              <a:rPr lang="en-US" dirty="0" err="1" smtClean="0"/>
              <a:t>ArcToolBox</a:t>
            </a:r>
            <a:r>
              <a:rPr lang="en-US" dirty="0" smtClean="0"/>
              <a:t> -&gt; Conversion Tools -&gt; To Raster -&gt; Polygon to Raster.</a:t>
            </a:r>
          </a:p>
          <a:p>
            <a:pPr lvl="8"/>
            <a:r>
              <a:rPr lang="en-US" sz="3200" dirty="0" smtClean="0"/>
              <a:t>In </a:t>
            </a:r>
            <a:r>
              <a:rPr lang="en-US" sz="3200" i="1" dirty="0" smtClean="0">
                <a:solidFill>
                  <a:srgbClr val="FF0000"/>
                </a:solidFill>
              </a:rPr>
              <a:t>Input Features</a:t>
            </a:r>
            <a:r>
              <a:rPr lang="en-US" sz="3200" dirty="0" smtClean="0"/>
              <a:t>, put in the county </a:t>
            </a:r>
            <a:r>
              <a:rPr lang="en-US" sz="3200" dirty="0" err="1" smtClean="0"/>
              <a:t>shapefile</a:t>
            </a:r>
            <a:r>
              <a:rPr lang="en-US" sz="3200" dirty="0" smtClean="0"/>
              <a:t>.</a:t>
            </a:r>
          </a:p>
          <a:p>
            <a:pPr lvl="8"/>
            <a:r>
              <a:rPr lang="en-US" sz="3200" dirty="0" smtClean="0"/>
              <a:t>In </a:t>
            </a:r>
            <a:r>
              <a:rPr lang="en-US" sz="3200" i="1" dirty="0" smtClean="0">
                <a:solidFill>
                  <a:srgbClr val="FF0000"/>
                </a:solidFill>
              </a:rPr>
              <a:t>Value Field</a:t>
            </a:r>
            <a:r>
              <a:rPr lang="en-US" sz="3200" dirty="0" smtClean="0"/>
              <a:t>, select the field that corresponds to population density (</a:t>
            </a:r>
            <a:r>
              <a:rPr lang="en-US" sz="3200" b="1" i="1" dirty="0" err="1" smtClean="0"/>
              <a:t>PopProb</a:t>
            </a:r>
            <a:r>
              <a:rPr lang="en-US" sz="3200" dirty="0" smtClean="0"/>
              <a:t>). That is, each pixel in the resulting raster will equal to the population of the county in which that pixel is located. </a:t>
            </a:r>
          </a:p>
          <a:p>
            <a:pPr lvl="8"/>
            <a:r>
              <a:rPr lang="en-US" sz="3200" dirty="0" smtClean="0"/>
              <a:t>In </a:t>
            </a:r>
            <a:r>
              <a:rPr lang="en-US" sz="3200" i="1" dirty="0" smtClean="0">
                <a:solidFill>
                  <a:srgbClr val="FF0000"/>
                </a:solidFill>
              </a:rPr>
              <a:t>Output Raster Dataset</a:t>
            </a:r>
            <a:r>
              <a:rPr lang="en-US" sz="3200" dirty="0" smtClean="0"/>
              <a:t>, come up with an appropriate name for your raster (</a:t>
            </a:r>
            <a:r>
              <a:rPr lang="en-US" sz="3200" b="1" i="1" dirty="0" err="1" smtClean="0"/>
              <a:t>probraster</a:t>
            </a:r>
            <a:r>
              <a:rPr lang="en-US" sz="3200" b="1" i="1" dirty="0" smtClean="0"/>
              <a:t> </a:t>
            </a:r>
            <a:r>
              <a:rPr lang="en-US" sz="3200" dirty="0" smtClean="0"/>
              <a:t>is good enough)</a:t>
            </a:r>
            <a:endParaRPr lang="en-US" dirty="0" smtClean="0"/>
          </a:p>
        </p:txBody>
      </p:sp>
      <p:pic>
        <p:nvPicPr>
          <p:cNvPr id="4" name="Picture 3"/>
          <p:cNvPicPr>
            <a:picLocks noChangeAspect="1"/>
          </p:cNvPicPr>
          <p:nvPr/>
        </p:nvPicPr>
        <p:blipFill>
          <a:blip r:embed="rId2"/>
          <a:stretch>
            <a:fillRect/>
          </a:stretch>
        </p:blipFill>
        <p:spPr>
          <a:xfrm>
            <a:off x="48726" y="2743200"/>
            <a:ext cx="3645129" cy="3886199"/>
          </a:xfrm>
          <a:prstGeom prst="rect">
            <a:avLst/>
          </a:prstGeom>
        </p:spPr>
      </p:pic>
    </p:spTree>
    <p:extLst>
      <p:ext uri="{BB962C8B-B14F-4D97-AF65-F5344CB8AC3E}">
        <p14:creationId xmlns:p14="http://schemas.microsoft.com/office/powerpoint/2010/main" val="41112659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Here’s the Result</a:t>
            </a:r>
            <a:endParaRPr lang="en-US" b="1"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24000"/>
            <a:ext cx="7545858" cy="463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248400"/>
            <a:ext cx="8839200" cy="369332"/>
          </a:xfrm>
          <a:prstGeom prst="rect">
            <a:avLst/>
          </a:prstGeom>
          <a:noFill/>
        </p:spPr>
        <p:txBody>
          <a:bodyPr wrap="square" rtlCol="0">
            <a:spAutoFit/>
          </a:bodyPr>
          <a:lstStyle/>
          <a:p>
            <a:r>
              <a:rPr lang="en-US" b="1" i="1" dirty="0" smtClean="0"/>
              <a:t>Note: Make higher values darker</a:t>
            </a:r>
            <a:endParaRPr lang="en-US" b="1" i="1" dirty="0"/>
          </a:p>
        </p:txBody>
      </p:sp>
    </p:spTree>
    <p:extLst>
      <p:ext uri="{BB962C8B-B14F-4D97-AF65-F5344CB8AC3E}">
        <p14:creationId xmlns:p14="http://schemas.microsoft.com/office/powerpoint/2010/main" val="36395602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Now, Let’s Generate Points</a:t>
            </a:r>
            <a:endParaRPr lang="en-US" b="1" dirty="0"/>
          </a:p>
        </p:txBody>
      </p:sp>
      <p:sp>
        <p:nvSpPr>
          <p:cNvPr id="3" name="Content Placeholder 2"/>
          <p:cNvSpPr>
            <a:spLocks noGrp="1"/>
          </p:cNvSpPr>
          <p:nvPr>
            <p:ph idx="1"/>
          </p:nvPr>
        </p:nvSpPr>
        <p:spPr/>
        <p:txBody>
          <a:bodyPr/>
          <a:lstStyle/>
          <a:p>
            <a:r>
              <a:rPr lang="en-US" dirty="0" smtClean="0"/>
              <a:t>In </a:t>
            </a:r>
            <a:r>
              <a:rPr lang="en-US" dirty="0" err="1" smtClean="0"/>
              <a:t>ArcToolbox</a:t>
            </a:r>
            <a:r>
              <a:rPr lang="en-US" dirty="0" smtClean="0"/>
              <a:t>, go to Geostatistical Analyst Tools -&gt; Sampling Network Design -&gt; Create Spatially Balanced Points</a:t>
            </a:r>
          </a:p>
        </p:txBody>
      </p:sp>
      <p:pic>
        <p:nvPicPr>
          <p:cNvPr id="4" name="Picture 3"/>
          <p:cNvPicPr>
            <a:picLocks noChangeAspect="1"/>
          </p:cNvPicPr>
          <p:nvPr/>
        </p:nvPicPr>
        <p:blipFill>
          <a:blip r:embed="rId2"/>
          <a:stretch>
            <a:fillRect/>
          </a:stretch>
        </p:blipFill>
        <p:spPr>
          <a:xfrm>
            <a:off x="838200" y="3352800"/>
            <a:ext cx="3957638" cy="2404777"/>
          </a:xfrm>
          <a:prstGeom prst="rect">
            <a:avLst/>
          </a:prstGeom>
        </p:spPr>
      </p:pic>
      <p:sp>
        <p:nvSpPr>
          <p:cNvPr id="5" name="TextBox 4"/>
          <p:cNvSpPr txBox="1"/>
          <p:nvPr/>
        </p:nvSpPr>
        <p:spPr>
          <a:xfrm>
            <a:off x="4982110" y="4093523"/>
            <a:ext cx="4114800" cy="923330"/>
          </a:xfrm>
          <a:prstGeom prst="rect">
            <a:avLst/>
          </a:prstGeom>
          <a:noFill/>
        </p:spPr>
        <p:txBody>
          <a:bodyPr wrap="square" rtlCol="0">
            <a:spAutoFit/>
          </a:bodyPr>
          <a:lstStyle/>
          <a:p>
            <a:r>
              <a:rPr lang="en-US" dirty="0" smtClean="0"/>
              <a:t>Here, we input </a:t>
            </a:r>
            <a:r>
              <a:rPr lang="en-US" i="1" dirty="0" smtClean="0"/>
              <a:t>260</a:t>
            </a:r>
            <a:r>
              <a:rPr lang="en-US" dirty="0" smtClean="0"/>
              <a:t> points, because that’s the number of hospitals in our </a:t>
            </a:r>
            <a:r>
              <a:rPr lang="en-US" i="1" dirty="0" smtClean="0"/>
              <a:t>original</a:t>
            </a:r>
            <a:r>
              <a:rPr lang="en-US" dirty="0" smtClean="0"/>
              <a:t> point shapefile.</a:t>
            </a:r>
            <a:endParaRPr lang="en-US" dirty="0"/>
          </a:p>
        </p:txBody>
      </p:sp>
      <p:cxnSp>
        <p:nvCxnSpPr>
          <p:cNvPr id="7" name="Straight Arrow Connector 6"/>
          <p:cNvCxnSpPr>
            <a:endCxn id="5" idx="1"/>
          </p:cNvCxnSpPr>
          <p:nvPr/>
        </p:nvCxnSpPr>
        <p:spPr>
          <a:xfrm>
            <a:off x="4572000" y="4555188"/>
            <a:ext cx="410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616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03" y="0"/>
            <a:ext cx="8229600" cy="838200"/>
          </a:xfrm>
        </p:spPr>
        <p:txBody>
          <a:bodyPr/>
          <a:lstStyle/>
          <a:p>
            <a:r>
              <a:rPr lang="en-US" b="1" dirty="0" smtClean="0"/>
              <a:t>Here’s the Resulting Point Pattern</a:t>
            </a:r>
            <a:endParaRPr lang="en-US" b="1"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799" y="2693414"/>
            <a:ext cx="7043608" cy="4078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1404" y="775826"/>
            <a:ext cx="8382000" cy="1938992"/>
          </a:xfrm>
          <a:prstGeom prst="rect">
            <a:avLst/>
          </a:prstGeom>
          <a:noFill/>
        </p:spPr>
        <p:txBody>
          <a:bodyPr wrap="square" rtlCol="0">
            <a:spAutoFit/>
          </a:bodyPr>
          <a:lstStyle/>
          <a:p>
            <a:pPr marL="285750" indent="-285750">
              <a:buFont typeface="Arial" pitchFamily="34" charset="0"/>
              <a:buChar char="•"/>
            </a:pPr>
            <a:r>
              <a:rPr lang="en-US" sz="2400" dirty="0" smtClean="0"/>
              <a:t>The point shapefile </a:t>
            </a:r>
            <a:r>
              <a:rPr lang="en-US" sz="2400" b="1" i="1" dirty="0" err="1" smtClean="0"/>
              <a:t>ProbPts.shp</a:t>
            </a:r>
            <a:r>
              <a:rPr lang="en-US" sz="2400" b="1" i="1" dirty="0" smtClean="0"/>
              <a:t> </a:t>
            </a:r>
            <a:r>
              <a:rPr lang="en-US" sz="2400" dirty="0" smtClean="0"/>
              <a:t>that we generated on the previous slide is shown here. </a:t>
            </a:r>
          </a:p>
          <a:p>
            <a:pPr marL="285750" indent="-285750">
              <a:buFont typeface="Arial" pitchFamily="34" charset="0"/>
              <a:buChar char="•"/>
            </a:pPr>
            <a:r>
              <a:rPr lang="en-US" sz="2400" dirty="0" smtClean="0"/>
              <a:t>Note that darker areas (greater population density) have more points and lighter areas (lower population density) have fewer points</a:t>
            </a:r>
          </a:p>
        </p:txBody>
      </p:sp>
    </p:spTree>
    <p:extLst>
      <p:ext uri="{BB962C8B-B14F-4D97-AF65-F5344CB8AC3E}">
        <p14:creationId xmlns:p14="http://schemas.microsoft.com/office/powerpoint/2010/main" val="6154561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2" y="152400"/>
            <a:ext cx="9144000" cy="1143000"/>
          </a:xfrm>
        </p:spPr>
        <p:txBody>
          <a:bodyPr>
            <a:normAutofit fontScale="90000"/>
          </a:bodyPr>
          <a:lstStyle/>
          <a:p>
            <a:r>
              <a:rPr lang="en-US" b="1" dirty="0" smtClean="0"/>
              <a:t>Repeat This Point Generating Process 9, 99 or 999 Times</a:t>
            </a:r>
            <a:endParaRPr lang="en-US" b="1" dirty="0"/>
          </a:p>
        </p:txBody>
      </p:sp>
      <p:sp>
        <p:nvSpPr>
          <p:cNvPr id="3" name="Content Placeholder 2"/>
          <p:cNvSpPr>
            <a:spLocks noGrp="1"/>
          </p:cNvSpPr>
          <p:nvPr>
            <p:ph idx="1"/>
          </p:nvPr>
        </p:nvSpPr>
        <p:spPr>
          <a:xfrm>
            <a:off x="26158" y="1524000"/>
            <a:ext cx="9117842" cy="5334000"/>
          </a:xfrm>
        </p:spPr>
        <p:txBody>
          <a:bodyPr/>
          <a:lstStyle/>
          <a:p>
            <a:r>
              <a:rPr lang="en-US" dirty="0" smtClean="0"/>
              <a:t>Do the menial task of generating 9, 99 or 999 patterns </a:t>
            </a:r>
          </a:p>
          <a:p>
            <a:r>
              <a:rPr lang="en-US" dirty="0" smtClean="0"/>
              <a:t>For each one of these 9, 99 or 999 generated patterns, calculate the L(</a:t>
            </a:r>
            <a:r>
              <a:rPr lang="en-US" b="1" i="1" dirty="0" smtClean="0"/>
              <a:t>d</a:t>
            </a:r>
            <a:r>
              <a:rPr lang="en-US" dirty="0" smtClean="0"/>
              <a:t>) function in ArcGIS, (</a:t>
            </a:r>
            <a:r>
              <a:rPr lang="en-US" i="1" dirty="0" smtClean="0"/>
              <a:t>without random envelopes</a:t>
            </a:r>
            <a:r>
              <a:rPr lang="en-US" dirty="0" smtClean="0"/>
              <a:t>)</a:t>
            </a:r>
          </a:p>
          <a:p>
            <a:r>
              <a:rPr lang="en-US" dirty="0" smtClean="0"/>
              <a:t>For each distance </a:t>
            </a:r>
            <a:r>
              <a:rPr lang="en-US" b="1" i="1" dirty="0" smtClean="0"/>
              <a:t>d</a:t>
            </a:r>
            <a:r>
              <a:rPr lang="en-US" dirty="0" smtClean="0"/>
              <a:t>, compare L(d) of our original, observed pattern to the L(d) of these generated patterns.</a:t>
            </a:r>
            <a:endParaRPr lang="en-US" dirty="0"/>
          </a:p>
        </p:txBody>
      </p:sp>
    </p:spTree>
    <p:extLst>
      <p:ext uri="{BB962C8B-B14F-4D97-AF65-F5344CB8AC3E}">
        <p14:creationId xmlns:p14="http://schemas.microsoft.com/office/powerpoint/2010/main" val="10631784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1"/>
            <a:ext cx="4724400" cy="2201382"/>
          </a:xfrm>
        </p:spPr>
        <p:txBody>
          <a:bodyPr>
            <a:noAutofit/>
          </a:bodyPr>
          <a:lstStyle/>
          <a:p>
            <a:r>
              <a:rPr lang="en-US" sz="2400" b="1" i="1" dirty="0" smtClean="0"/>
              <a:t>Original Pattern</a:t>
            </a:r>
            <a:br>
              <a:rPr lang="en-US" sz="2400" b="1" i="1" dirty="0" smtClean="0"/>
            </a:br>
            <a:r>
              <a:rPr lang="en-US" sz="2400" b="1" i="1" dirty="0" smtClean="0"/>
              <a:t/>
            </a:r>
            <a:br>
              <a:rPr lang="en-US" sz="2400" b="1" i="1" dirty="0" smtClean="0"/>
            </a:br>
            <a:r>
              <a:rPr lang="en-US" sz="2400" b="1" i="1" dirty="0" smtClean="0"/>
              <a:t>9 Generated </a:t>
            </a:r>
            <a:br>
              <a:rPr lang="en-US" sz="2400" b="1" i="1" dirty="0" smtClean="0"/>
            </a:br>
            <a:r>
              <a:rPr lang="en-US" sz="2400" b="1" i="1" dirty="0" smtClean="0"/>
              <a:t>Patterns using the Generate Spatially Balanced Points Tool</a:t>
            </a:r>
            <a:endParaRPr lang="en-US" sz="2400" b="1" i="1"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218442"/>
            <a:ext cx="8153400" cy="4639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8281"/>
            <a:ext cx="3429000" cy="205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3696269" y="381000"/>
            <a:ext cx="1561531"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200400" y="1905000"/>
            <a:ext cx="1219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65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18522</TotalTime>
  <Words>9109</Words>
  <Application>Microsoft Office PowerPoint</Application>
  <PresentationFormat>On-screen Show (4:3)</PresentationFormat>
  <Paragraphs>1375</Paragraphs>
  <Slides>114</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114</vt:i4>
      </vt:variant>
    </vt:vector>
  </HeadingPairs>
  <TitlesOfParts>
    <vt:vector size="122" baseType="lpstr">
      <vt:lpstr>Arial</vt:lpstr>
      <vt:lpstr>Calibri</vt:lpstr>
      <vt:lpstr>Cambria Math</vt:lpstr>
      <vt:lpstr>Times New Roman</vt:lpstr>
      <vt:lpstr>Wingdings</vt:lpstr>
      <vt:lpstr>Office Theme</vt:lpstr>
      <vt:lpstr>Equation</vt:lpstr>
      <vt:lpstr>Worksheet</vt:lpstr>
      <vt:lpstr>Point Pattern Analysis</vt:lpstr>
      <vt:lpstr>PowerPoint Presentation</vt:lpstr>
      <vt:lpstr>PowerPoint Presentation</vt:lpstr>
      <vt:lpstr>Poisson Process and Observing Events Over a Region</vt:lpstr>
      <vt:lpstr>Poisson Process - Example</vt:lpstr>
      <vt:lpstr>Point Pattern Analysis - Outline</vt:lpstr>
      <vt:lpstr>Point Pattern Analysis</vt:lpstr>
      <vt:lpstr>3 Possible Point Patterns</vt:lpstr>
      <vt:lpstr>(With Apologies to Trypophobes!)</vt:lpstr>
      <vt:lpstr>Motivating Example</vt:lpstr>
      <vt:lpstr>Sometimes It’s Not Visually Obvious</vt:lpstr>
      <vt:lpstr>Let’s Start by Defining What We Mean by Random</vt:lpstr>
      <vt:lpstr>Confused? Let’s Generate a Random Spatial Process!</vt:lpstr>
      <vt:lpstr>What Happens if the Point Process is Clustered or Dispersed?</vt:lpstr>
      <vt:lpstr>PowerPoint Presentation</vt:lpstr>
      <vt:lpstr>Quadrat Size Suggested in the Literature</vt:lpstr>
      <vt:lpstr>PowerPoint Presentation</vt:lpstr>
      <vt:lpstr>Doing it with GIS: Try the Geospatial Modeling Environment (GSM)</vt:lpstr>
      <vt:lpstr>PowerPoint Presentation</vt:lpstr>
      <vt:lpstr>Alternatively, Use ArcGIS to Create Fishnet</vt:lpstr>
      <vt:lpstr>Let’s Calculate # Points/Cell in ArcMap</vt:lpstr>
      <vt:lpstr># of Points Per Cell in ArcMap</vt:lpstr>
      <vt:lpstr>PowerPoint Presentation</vt:lpstr>
      <vt:lpstr>Now, Let’s Do Some Stats in MS Excel</vt:lpstr>
      <vt:lpstr>Setting it Up in Excel</vt:lpstr>
      <vt:lpstr>Kolmogorov-Smirnov (K-S) Test</vt:lpstr>
      <vt:lpstr>Kolmogorov-Smirnov Test Statistic</vt:lpstr>
      <vt:lpstr>Kolmogorov-Smirnov Test in Practice</vt:lpstr>
      <vt:lpstr>Doing it with R</vt:lpstr>
      <vt:lpstr>Doing it with R (Cont’d)</vt:lpstr>
      <vt:lpstr>Doing it with R (Cont’d)</vt:lpstr>
      <vt:lpstr>Results</vt:lpstr>
      <vt:lpstr>The VMR: Variance-Mean Ratio</vt:lpstr>
      <vt:lpstr>PowerPoint Presentation</vt:lpstr>
      <vt:lpstr>Significance Tests for VMR</vt:lpstr>
      <vt:lpstr>Some Issues with Quadrat Analysis</vt:lpstr>
      <vt:lpstr>Summarizing</vt:lpstr>
      <vt:lpstr>Nearest Neighbor Index (NNI)</vt:lpstr>
      <vt:lpstr>Examples of Different Values of the NNI</vt:lpstr>
      <vt:lpstr>Speaking a Bit More Mathematically…</vt:lpstr>
      <vt:lpstr>Hypothesis Testing</vt:lpstr>
      <vt:lpstr>Is It Significant?</vt:lpstr>
      <vt:lpstr> </vt:lpstr>
      <vt:lpstr>        In ArcGIS…</vt:lpstr>
      <vt:lpstr>In ArcGIS…</vt:lpstr>
      <vt:lpstr>PowerPoint Presentation</vt:lpstr>
      <vt:lpstr>Doing it with R</vt:lpstr>
      <vt:lpstr>Another Point Pattern</vt:lpstr>
      <vt:lpstr>The Pros and Cons of NNI…</vt:lpstr>
      <vt:lpstr>What If Your Study Area Is Irregularly Shaped?</vt:lpstr>
      <vt:lpstr>Results…</vt:lpstr>
      <vt:lpstr>What You Can Do…</vt:lpstr>
      <vt:lpstr>Some Great Questions From Previous Years</vt:lpstr>
      <vt:lpstr>Assume We Have a Pattern Like This</vt:lpstr>
      <vt:lpstr>The Idea Behind K-Functions</vt:lpstr>
      <vt:lpstr>Determining the K function for a Pattern</vt:lpstr>
      <vt:lpstr>In Math Speak…</vt:lpstr>
      <vt:lpstr>When We Have Complete Spatial Randomness…</vt:lpstr>
      <vt:lpstr>More Detail About the Previous Slide</vt:lpstr>
      <vt:lpstr>L(d) Functions</vt:lpstr>
      <vt:lpstr>However, ArcGIS Uses a Slightly Different Definition of L(d)</vt:lpstr>
      <vt:lpstr>Let’s Plot L(d) Against Distance d in ArcGIS</vt:lpstr>
      <vt:lpstr>In ArcGIS</vt:lpstr>
      <vt:lpstr>Select These Settings</vt:lpstr>
      <vt:lpstr>ArcGIS Output</vt:lpstr>
      <vt:lpstr>PowerPoint Presentation</vt:lpstr>
      <vt:lpstr>Beginning and Incremental  Distance and # of Distance Bands</vt:lpstr>
      <vt:lpstr>Default Beginning and Incremental Distances </vt:lpstr>
      <vt:lpstr>In This Example…</vt:lpstr>
      <vt:lpstr>Hypothesis Testing</vt:lpstr>
      <vt:lpstr>Getting at Significance</vt:lpstr>
      <vt:lpstr>Getting at Significance (Cont’d)</vt:lpstr>
      <vt:lpstr>Getting at Significance: Demonstration</vt:lpstr>
      <vt:lpstr>Some Notes from ArcGIS Online Tutorial</vt:lpstr>
      <vt:lpstr>Creating Confidence Envelopes in ArcGIS</vt:lpstr>
      <vt:lpstr>The Output Table</vt:lpstr>
      <vt:lpstr>The Option to Add Weights</vt:lpstr>
      <vt:lpstr>What Happens to Points Next to the Border?</vt:lpstr>
      <vt:lpstr>Ripley’s Edge Correction</vt:lpstr>
      <vt:lpstr>More On Edge Corrections (Read On Your Own)</vt:lpstr>
      <vt:lpstr>Now Let’s Take a Real World Example</vt:lpstr>
      <vt:lpstr>Let’s Do it in ArcGIS!</vt:lpstr>
      <vt:lpstr>ArcGIS Results</vt:lpstr>
      <vt:lpstr>Doing it with R</vt:lpstr>
      <vt:lpstr>Doing it with R (Cont’d)</vt:lpstr>
      <vt:lpstr>Doing it with R (Cont’d)</vt:lpstr>
      <vt:lpstr>Doing it with R (Cont’d)</vt:lpstr>
      <vt:lpstr>What if Clustering We Observe Is Simply Due to Higher Population in Clusters?</vt:lpstr>
      <vt:lpstr>A Different Look</vt:lpstr>
      <vt:lpstr>Our K-function Analyses Didn’t Take Population Into Consideration!</vt:lpstr>
      <vt:lpstr>Where There’s a Will, There’s a Way!</vt:lpstr>
      <vt:lpstr>First Step</vt:lpstr>
      <vt:lpstr>In ArcGIS…</vt:lpstr>
      <vt:lpstr>Let’s Convert Our County-Level Shapefile to Raster Format</vt:lpstr>
      <vt:lpstr>Here’s the Result</vt:lpstr>
      <vt:lpstr>Now, Let’s Generate Points</vt:lpstr>
      <vt:lpstr>Here’s the Resulting Point Pattern</vt:lpstr>
      <vt:lpstr>Repeat This Point Generating Process 9, 99 or 999 Times</vt:lpstr>
      <vt:lpstr>Original Pattern  9 Generated  Patterns using the Generate Spatially Balanced Points Tool</vt:lpstr>
      <vt:lpstr>Calculate L(d) For Each Pattern</vt:lpstr>
      <vt:lpstr>Examine The Resulting Output Tables</vt:lpstr>
      <vt:lpstr>Merging (Joining) The Resulting Output Tables</vt:lpstr>
      <vt:lpstr>Comparing with Earlier Output</vt:lpstr>
      <vt:lpstr>To Sum It All Up…</vt:lpstr>
      <vt:lpstr>Prior to ArcGIS 10.1 SP1</vt:lpstr>
      <vt:lpstr>Earlier Versions of ArcGIS</vt:lpstr>
      <vt:lpstr>Coordinate Systems</vt:lpstr>
      <vt:lpstr>Some Additional Things You Would Learn in ESE 502</vt:lpstr>
      <vt:lpstr>What Would Happen If We Had a Randomly Generated Pattern?</vt:lpstr>
      <vt:lpstr>Randomly Generated Pattern</vt:lpstr>
      <vt:lpstr>Subject Point Pattern to K-Function Analysis</vt:lpstr>
      <vt:lpstr>K-Functions Using Network Distances</vt:lpstr>
      <vt:lpstr>Clustering in 3 Spatial Dimensions</vt:lpstr>
      <vt:lpstr>Non-Spatial Cluster Analysis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Pattern Analysis</dc:title>
  <dc:creator>Eugene</dc:creator>
  <cp:lastModifiedBy>Eugene Brusilovskiy</cp:lastModifiedBy>
  <cp:revision>409</cp:revision>
  <dcterms:created xsi:type="dcterms:W3CDTF">2013-05-15T01:52:44Z</dcterms:created>
  <dcterms:modified xsi:type="dcterms:W3CDTF">2016-11-21T19:10:29Z</dcterms:modified>
</cp:coreProperties>
</file>